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8" r:id="rId1"/>
  </p:sldMasterIdLst>
  <p:notesMasterIdLst>
    <p:notesMasterId r:id="rId22"/>
  </p:notesMasterIdLst>
  <p:handoutMasterIdLst>
    <p:handoutMasterId r:id="rId23"/>
  </p:handoutMasterIdLst>
  <p:sldIdLst>
    <p:sldId id="264" r:id="rId2"/>
    <p:sldId id="621" r:id="rId3"/>
    <p:sldId id="604" r:id="rId4"/>
    <p:sldId id="602" r:id="rId5"/>
    <p:sldId id="625" r:id="rId6"/>
    <p:sldId id="605" r:id="rId7"/>
    <p:sldId id="626" r:id="rId8"/>
    <p:sldId id="607" r:id="rId9"/>
    <p:sldId id="610" r:id="rId10"/>
    <p:sldId id="619" r:id="rId11"/>
    <p:sldId id="606" r:id="rId12"/>
    <p:sldId id="627" r:id="rId13"/>
    <p:sldId id="622" r:id="rId14"/>
    <p:sldId id="609" r:id="rId15"/>
    <p:sldId id="623" r:id="rId16"/>
    <p:sldId id="614" r:id="rId17"/>
    <p:sldId id="608" r:id="rId18"/>
    <p:sldId id="620" r:id="rId19"/>
    <p:sldId id="628" r:id="rId20"/>
    <p:sldId id="44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xt and DSI intro" id="{9E9DB2EA-08EC-44F5-A48E-93DF2058CE1B}">
          <p14:sldIdLst>
            <p14:sldId id="264"/>
            <p14:sldId id="621"/>
          </p14:sldIdLst>
        </p14:section>
        <p14:section name="Data Science Summer Institute" id="{8CFA1DF2-CF9B-49E9-8D3A-E7CF2619A0DF}">
          <p14:sldIdLst>
            <p14:sldId id="604"/>
            <p14:sldId id="602"/>
            <p14:sldId id="625"/>
            <p14:sldId id="605"/>
            <p14:sldId id="626"/>
            <p14:sldId id="607"/>
            <p14:sldId id="610"/>
            <p14:sldId id="619"/>
            <p14:sldId id="606"/>
            <p14:sldId id="627"/>
            <p14:sldId id="622"/>
            <p14:sldId id="609"/>
            <p14:sldId id="623"/>
            <p14:sldId id="614"/>
            <p14:sldId id="608"/>
            <p14:sldId id="620"/>
            <p14:sldId id="628"/>
            <p14:sldId id="448"/>
          </p14:sldIdLst>
        </p14:section>
      </p14:sectionLst>
    </p:ext>
    <p:ext uri="{EFAFB233-063F-42B5-8137-9DF3F51BA10A}">
      <p15:sldGuideLst xmlns:p15="http://schemas.microsoft.com/office/powerpoint/2012/main">
        <p15:guide id="1" orient="horz" pos="2160" userDrawn="1">
          <p15:clr>
            <a:srgbClr val="A4A3A4"/>
          </p15:clr>
        </p15:guide>
        <p15:guide id="2"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EEEEE"/>
    <a:srgbClr val="9EC83B"/>
    <a:srgbClr val="595959"/>
    <a:srgbClr val="E7E8E9"/>
    <a:srgbClr val="001128"/>
    <a:srgbClr val="002B49"/>
    <a:srgbClr val="003C3E"/>
    <a:srgbClr val="005B49"/>
    <a:srgbClr val="1E5A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12B762-08D6-BBD8-6DA7-A3C674D5B9E8}" v="907" dt="2022-08-08T22:44:20.427"/>
    <p1510:client id="{42EE2204-F11A-D403-EA47-91C2367D6439}" v="1543" dt="2022-08-09T17:35:57.800"/>
    <p1510:client id="{5C9BBE59-3039-485D-A4EC-0F4CE392D532}" v="1254" dt="2022-08-09T05:46:57.024"/>
    <p1510:client id="{60A734FE-6183-92A5-72A3-89BBDA0933FE}" v="5" dt="2022-08-08T19:07:10.299"/>
    <p1510:client id="{6C0AE722-4F6B-504B-B27B-03B0284A04F5}" v="3267" dt="2022-08-09T15:12:07.034"/>
    <p1510:client id="{785AFC18-D694-F2AC-ACC0-E99EEEF446FA}" v="494" dt="2022-08-09T17:59:30.052"/>
    <p1510:client id="{EF164722-EFCB-44C4-B4AB-E67525C2CB9F}" v="2" dt="2022-08-08T16:19:17.3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3"/>
  </p:normalViewPr>
  <p:slideViewPr>
    <p:cSldViewPr snapToGrid="0">
      <p:cViewPr varScale="1">
        <p:scale>
          <a:sx n="76" d="100"/>
          <a:sy n="76" d="100"/>
        </p:scale>
        <p:origin x="224" y="592"/>
      </p:cViewPr>
      <p:guideLst>
        <p:guide orient="horz" pos="2160"/>
        <p:guide pos="386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75FA9A-E527-43D8-A458-B1F16D4E1233}" type="doc">
      <dgm:prSet loTypeId="urn:microsoft.com/office/officeart/2005/8/layout/process4" loCatId="process" qsTypeId="urn:microsoft.com/office/officeart/2005/8/quickstyle/simple4" qsCatId="simple" csTypeId="urn:microsoft.com/office/officeart/2005/8/colors/colorful4" csCatId="colorful" phldr="1"/>
      <dgm:spPr/>
      <dgm:t>
        <a:bodyPr/>
        <a:lstStyle/>
        <a:p>
          <a:endParaRPr lang="en-US"/>
        </a:p>
      </dgm:t>
    </dgm:pt>
    <dgm:pt modelId="{9C307130-683C-437B-9B33-134D672F5F63}">
      <dgm:prSet phldrT="[Text]" phldr="0"/>
      <dgm:spPr/>
      <dgm:t>
        <a:bodyPr/>
        <a:lstStyle/>
        <a:p>
          <a:r>
            <a:rPr lang="en-US">
              <a:latin typeface="+mj-lt"/>
              <a:ea typeface="Roboto Light"/>
            </a:rPr>
            <a:t>Classifers</a:t>
          </a:r>
        </a:p>
      </dgm:t>
    </dgm:pt>
    <dgm:pt modelId="{F100A868-BC43-472B-8C1B-3272C14627D9}" type="parTrans" cxnId="{990DFF53-2EAE-4D63-AB34-D8E59116B5BA}">
      <dgm:prSet/>
      <dgm:spPr/>
      <dgm:t>
        <a:bodyPr/>
        <a:lstStyle/>
        <a:p>
          <a:endParaRPr lang="en-US"/>
        </a:p>
      </dgm:t>
    </dgm:pt>
    <dgm:pt modelId="{224DDB05-B112-49BA-A183-100A2891BE75}" type="sibTrans" cxnId="{990DFF53-2EAE-4D63-AB34-D8E59116B5BA}">
      <dgm:prSet/>
      <dgm:spPr/>
      <dgm:t>
        <a:bodyPr/>
        <a:lstStyle/>
        <a:p>
          <a:endParaRPr lang="en-US"/>
        </a:p>
      </dgm:t>
    </dgm:pt>
    <dgm:pt modelId="{0722C547-89DB-4B49-9B7A-ED1C51E6B0CD}">
      <dgm:prSet phldrT="[Text]" phldr="0"/>
      <dgm:spPr/>
      <dgm:t>
        <a:bodyPr/>
        <a:lstStyle/>
        <a:p>
          <a:r>
            <a:rPr lang="en-US">
              <a:latin typeface="+mj-lt"/>
              <a:ea typeface="Roboto Light"/>
            </a:rPr>
            <a:t>Ensemble</a:t>
          </a:r>
        </a:p>
      </dgm:t>
    </dgm:pt>
    <dgm:pt modelId="{7F606930-53D7-440E-89D6-2C2D5DAE0F74}" type="parTrans" cxnId="{E303BFB7-4096-4015-B8A6-F70D8C2B5D77}">
      <dgm:prSet/>
      <dgm:spPr/>
      <dgm:t>
        <a:bodyPr/>
        <a:lstStyle/>
        <a:p>
          <a:endParaRPr lang="en-US"/>
        </a:p>
      </dgm:t>
    </dgm:pt>
    <dgm:pt modelId="{D015C115-E85F-42E6-852A-95A6879E0B6E}" type="sibTrans" cxnId="{E303BFB7-4096-4015-B8A6-F70D8C2B5D77}">
      <dgm:prSet/>
      <dgm:spPr/>
      <dgm:t>
        <a:bodyPr/>
        <a:lstStyle/>
        <a:p>
          <a:endParaRPr lang="en-US"/>
        </a:p>
      </dgm:t>
    </dgm:pt>
    <dgm:pt modelId="{224C16C2-5A32-4242-91C7-F1CC5A7CDECD}">
      <dgm:prSet phldrT="[Text]" phldr="0"/>
      <dgm:spPr>
        <a:solidFill>
          <a:schemeClr val="accent5">
            <a:lumMod val="40000"/>
            <a:lumOff val="60000"/>
          </a:schemeClr>
        </a:solidFill>
        <a:effectLst/>
      </dgm:spPr>
      <dgm:t>
        <a:bodyPr/>
        <a:lstStyle/>
        <a:p>
          <a:pPr rtl="0"/>
          <a:r>
            <a:rPr lang="en-US" b="1">
              <a:latin typeface="+mj-lt"/>
              <a:ea typeface="Roboto Light"/>
            </a:rPr>
            <a:t>Task 2</a:t>
          </a:r>
        </a:p>
      </dgm:t>
    </dgm:pt>
    <dgm:pt modelId="{B3A17E26-01C0-4E6B-819C-BDC5166F8E1E}" type="parTrans" cxnId="{9C6CBB3D-280D-4CCB-83C2-4E6C5CDB450F}">
      <dgm:prSet/>
      <dgm:spPr/>
      <dgm:t>
        <a:bodyPr/>
        <a:lstStyle/>
        <a:p>
          <a:endParaRPr lang="en-US"/>
        </a:p>
      </dgm:t>
    </dgm:pt>
    <dgm:pt modelId="{86527C9A-FF7B-4F77-8DA9-7AABB540CCF8}" type="sibTrans" cxnId="{9C6CBB3D-280D-4CCB-83C2-4E6C5CDB450F}">
      <dgm:prSet/>
      <dgm:spPr/>
      <dgm:t>
        <a:bodyPr/>
        <a:lstStyle/>
        <a:p>
          <a:endParaRPr lang="en-US"/>
        </a:p>
      </dgm:t>
    </dgm:pt>
    <dgm:pt modelId="{42A10760-FA95-4CE3-A60F-9B011525E38F}">
      <dgm:prSet phldrT="[Text]" phldr="0"/>
      <dgm:spPr/>
      <dgm:t>
        <a:bodyPr/>
        <a:lstStyle/>
        <a:p>
          <a:pPr rtl="0"/>
          <a:r>
            <a:rPr lang="en-US">
              <a:latin typeface="+mj-lt"/>
              <a:ea typeface="Roboto Light"/>
            </a:rPr>
            <a:t>3D CNN</a:t>
          </a:r>
        </a:p>
      </dgm:t>
    </dgm:pt>
    <dgm:pt modelId="{B1D6611D-9DDC-4927-ACF0-3F08D256651F}" type="parTrans" cxnId="{09F54B0A-D021-4924-935C-FEA99A09AB37}">
      <dgm:prSet/>
      <dgm:spPr/>
      <dgm:t>
        <a:bodyPr/>
        <a:lstStyle/>
        <a:p>
          <a:endParaRPr lang="en-US"/>
        </a:p>
      </dgm:t>
    </dgm:pt>
    <dgm:pt modelId="{030912C6-A5C9-49E9-8E57-41668E74EB3D}" type="sibTrans" cxnId="{09F54B0A-D021-4924-935C-FEA99A09AB37}">
      <dgm:prSet/>
      <dgm:spPr/>
      <dgm:t>
        <a:bodyPr/>
        <a:lstStyle/>
        <a:p>
          <a:endParaRPr lang="en-US"/>
        </a:p>
      </dgm:t>
    </dgm:pt>
    <dgm:pt modelId="{2BE63799-CFD6-491B-85A3-F3C1208CAF0C}">
      <dgm:prSet phldrT="[Text]" phldr="0"/>
      <dgm:spPr/>
      <dgm:t>
        <a:bodyPr/>
        <a:lstStyle/>
        <a:p>
          <a:pPr rtl="0"/>
          <a:r>
            <a:rPr lang="en-US">
              <a:latin typeface="+mj-lt"/>
              <a:ea typeface="Roboto Light"/>
            </a:rPr>
            <a:t>GNN</a:t>
          </a:r>
        </a:p>
      </dgm:t>
    </dgm:pt>
    <dgm:pt modelId="{4686513A-08D3-4116-BE93-2BB266A22C21}" type="parTrans" cxnId="{39B5B87F-DA3E-4A1E-81D4-C9D5B2CECB97}">
      <dgm:prSet/>
      <dgm:spPr/>
      <dgm:t>
        <a:bodyPr/>
        <a:lstStyle/>
        <a:p>
          <a:endParaRPr lang="en-US"/>
        </a:p>
      </dgm:t>
    </dgm:pt>
    <dgm:pt modelId="{3C7E53D5-01A0-46F0-B872-55B2DDFC2560}" type="sibTrans" cxnId="{39B5B87F-DA3E-4A1E-81D4-C9D5B2CECB97}">
      <dgm:prSet/>
      <dgm:spPr/>
      <dgm:t>
        <a:bodyPr/>
        <a:lstStyle/>
        <a:p>
          <a:endParaRPr lang="en-US"/>
        </a:p>
      </dgm:t>
    </dgm:pt>
    <dgm:pt modelId="{16074D47-4CFD-4758-AFBC-1C9CC3C0B043}">
      <dgm:prSet phldr="0"/>
      <dgm:spPr>
        <a:solidFill>
          <a:schemeClr val="accent6">
            <a:lumMod val="50000"/>
            <a:lumOff val="50000"/>
          </a:schemeClr>
        </a:solidFill>
        <a:effectLst/>
      </dgm:spPr>
      <dgm:t>
        <a:bodyPr/>
        <a:lstStyle/>
        <a:p>
          <a:r>
            <a:rPr lang="en-US" b="1">
              <a:latin typeface="+mj-lt"/>
              <a:ea typeface="Roboto Light"/>
            </a:rPr>
            <a:t>Task 1</a:t>
          </a:r>
        </a:p>
      </dgm:t>
    </dgm:pt>
    <dgm:pt modelId="{42312F09-B141-4661-B5F7-F5B7DA9B6EA8}" type="parTrans" cxnId="{3115FD3F-FDC7-490B-BB2A-BEAE571016D5}">
      <dgm:prSet/>
      <dgm:spPr/>
      <dgm:t>
        <a:bodyPr/>
        <a:lstStyle/>
        <a:p>
          <a:endParaRPr lang="en-US"/>
        </a:p>
      </dgm:t>
    </dgm:pt>
    <dgm:pt modelId="{D8C1870E-4E75-4D5F-AAC6-89D903111AE4}" type="sibTrans" cxnId="{3115FD3F-FDC7-490B-BB2A-BEAE571016D5}">
      <dgm:prSet/>
      <dgm:spPr/>
      <dgm:t>
        <a:bodyPr/>
        <a:lstStyle/>
        <a:p>
          <a:endParaRPr lang="en-US"/>
        </a:p>
      </dgm:t>
    </dgm:pt>
    <dgm:pt modelId="{DAEDF294-62D7-4CDD-B024-900BF21021EE}">
      <dgm:prSet phldr="0"/>
      <dgm:spPr>
        <a:solidFill>
          <a:schemeClr val="accent5">
            <a:lumMod val="75000"/>
          </a:schemeClr>
        </a:solidFill>
        <a:effectLst/>
      </dgm:spPr>
      <dgm:t>
        <a:bodyPr/>
        <a:lstStyle/>
        <a:p>
          <a:pPr rtl="0"/>
          <a:r>
            <a:rPr lang="en-US" b="1">
              <a:latin typeface="+mj-lt"/>
              <a:ea typeface="Roboto Light"/>
            </a:rPr>
            <a:t>Exploratory Data Analysis</a:t>
          </a:r>
        </a:p>
      </dgm:t>
    </dgm:pt>
    <dgm:pt modelId="{E50773C9-689A-4B70-AEED-1E32B7715944}" type="sibTrans" cxnId="{2217B378-A06C-40AE-B8A1-4E25391A875F}">
      <dgm:prSet/>
      <dgm:spPr/>
      <dgm:t>
        <a:bodyPr/>
        <a:lstStyle/>
        <a:p>
          <a:endParaRPr lang="en-US"/>
        </a:p>
      </dgm:t>
    </dgm:pt>
    <dgm:pt modelId="{5A8A329A-69CE-4BB4-A29E-A609FB506676}" type="parTrans" cxnId="{2217B378-A06C-40AE-B8A1-4E25391A875F}">
      <dgm:prSet/>
      <dgm:spPr/>
      <dgm:t>
        <a:bodyPr/>
        <a:lstStyle/>
        <a:p>
          <a:endParaRPr lang="en-US"/>
        </a:p>
      </dgm:t>
    </dgm:pt>
    <dgm:pt modelId="{F47BEAB3-651D-42B4-BEA2-8393003A9D29}" type="pres">
      <dgm:prSet presAssocID="{E975FA9A-E527-43D8-A458-B1F16D4E1233}" presName="Name0" presStyleCnt="0">
        <dgm:presLayoutVars>
          <dgm:dir/>
          <dgm:animLvl val="lvl"/>
          <dgm:resizeHandles val="exact"/>
        </dgm:presLayoutVars>
      </dgm:prSet>
      <dgm:spPr/>
    </dgm:pt>
    <dgm:pt modelId="{8BDF2E0E-BA96-4B69-BE86-F8D24C63F7C8}" type="pres">
      <dgm:prSet presAssocID="{224C16C2-5A32-4242-91C7-F1CC5A7CDECD}" presName="boxAndChildren" presStyleCnt="0"/>
      <dgm:spPr/>
    </dgm:pt>
    <dgm:pt modelId="{C72A2A5A-8006-44D2-91C5-DCF29213BCEA}" type="pres">
      <dgm:prSet presAssocID="{224C16C2-5A32-4242-91C7-F1CC5A7CDECD}" presName="parentTextBox" presStyleLbl="node1" presStyleIdx="0" presStyleCnt="3"/>
      <dgm:spPr/>
    </dgm:pt>
    <dgm:pt modelId="{B0009BA4-06D3-43D7-ADBE-AB929ECA0BA5}" type="pres">
      <dgm:prSet presAssocID="{224C16C2-5A32-4242-91C7-F1CC5A7CDECD}" presName="entireBox" presStyleLbl="node1" presStyleIdx="0" presStyleCnt="3" custLinFactNeighborX="24294" custLinFactNeighborY="60760"/>
      <dgm:spPr/>
    </dgm:pt>
    <dgm:pt modelId="{2643C493-5F20-4976-9E25-04ED41EE78DF}" type="pres">
      <dgm:prSet presAssocID="{224C16C2-5A32-4242-91C7-F1CC5A7CDECD}" presName="descendantBox" presStyleCnt="0"/>
      <dgm:spPr/>
    </dgm:pt>
    <dgm:pt modelId="{CA1F2DE7-FC2D-4E18-93DE-2F2846741117}" type="pres">
      <dgm:prSet presAssocID="{42A10760-FA95-4CE3-A60F-9B011525E38F}" presName="childTextBox" presStyleLbl="fgAccFollowNode1" presStyleIdx="0" presStyleCnt="4">
        <dgm:presLayoutVars>
          <dgm:bulletEnabled val="1"/>
        </dgm:presLayoutVars>
      </dgm:prSet>
      <dgm:spPr/>
    </dgm:pt>
    <dgm:pt modelId="{A82F27C0-3A14-401C-9FCE-C929F2D9615C}" type="pres">
      <dgm:prSet presAssocID="{2BE63799-CFD6-491B-85A3-F3C1208CAF0C}" presName="childTextBox" presStyleLbl="fgAccFollowNode1" presStyleIdx="1" presStyleCnt="4">
        <dgm:presLayoutVars>
          <dgm:bulletEnabled val="1"/>
        </dgm:presLayoutVars>
      </dgm:prSet>
      <dgm:spPr/>
    </dgm:pt>
    <dgm:pt modelId="{5ECF3C91-7449-47C9-8C3A-ED8611788052}" type="pres">
      <dgm:prSet presAssocID="{D8C1870E-4E75-4D5F-AAC6-89D903111AE4}" presName="sp" presStyleCnt="0"/>
      <dgm:spPr/>
    </dgm:pt>
    <dgm:pt modelId="{07DA5618-184D-419B-B162-BCBC244F536F}" type="pres">
      <dgm:prSet presAssocID="{16074D47-4CFD-4758-AFBC-1C9CC3C0B043}" presName="arrowAndChildren" presStyleCnt="0"/>
      <dgm:spPr/>
    </dgm:pt>
    <dgm:pt modelId="{666D5513-DA7C-4A7A-8AB9-4F419DAA6040}" type="pres">
      <dgm:prSet presAssocID="{16074D47-4CFD-4758-AFBC-1C9CC3C0B043}" presName="parentTextArrow" presStyleLbl="node1" presStyleIdx="0" presStyleCnt="3"/>
      <dgm:spPr/>
    </dgm:pt>
    <dgm:pt modelId="{2D848896-3B63-4DBE-8D41-6762E1C4D99A}" type="pres">
      <dgm:prSet presAssocID="{16074D47-4CFD-4758-AFBC-1C9CC3C0B043}" presName="arrow" presStyleLbl="node1" presStyleIdx="1" presStyleCnt="3"/>
      <dgm:spPr/>
    </dgm:pt>
    <dgm:pt modelId="{18B22F75-CCC2-4ACC-909D-6AD441DE0208}" type="pres">
      <dgm:prSet presAssocID="{16074D47-4CFD-4758-AFBC-1C9CC3C0B043}" presName="descendantArrow" presStyleCnt="0"/>
      <dgm:spPr/>
    </dgm:pt>
    <dgm:pt modelId="{973B0F4A-6F35-4C51-9BF9-C050C87A3C55}" type="pres">
      <dgm:prSet presAssocID="{9C307130-683C-437B-9B33-134D672F5F63}" presName="childTextArrow" presStyleLbl="fgAccFollowNode1" presStyleIdx="2" presStyleCnt="4">
        <dgm:presLayoutVars>
          <dgm:bulletEnabled val="1"/>
        </dgm:presLayoutVars>
      </dgm:prSet>
      <dgm:spPr/>
    </dgm:pt>
    <dgm:pt modelId="{0A53A14A-AA4F-444D-A3AB-698A1B6611DF}" type="pres">
      <dgm:prSet presAssocID="{0722C547-89DB-4B49-9B7A-ED1C51E6B0CD}" presName="childTextArrow" presStyleLbl="fgAccFollowNode1" presStyleIdx="3" presStyleCnt="4">
        <dgm:presLayoutVars>
          <dgm:bulletEnabled val="1"/>
        </dgm:presLayoutVars>
      </dgm:prSet>
      <dgm:spPr/>
    </dgm:pt>
    <dgm:pt modelId="{C8373985-E60C-42D6-8AF4-B77D91ECEF7D}" type="pres">
      <dgm:prSet presAssocID="{E50773C9-689A-4B70-AEED-1E32B7715944}" presName="sp" presStyleCnt="0"/>
      <dgm:spPr/>
    </dgm:pt>
    <dgm:pt modelId="{489A3565-AA57-49C5-B638-0FD0B14129C4}" type="pres">
      <dgm:prSet presAssocID="{DAEDF294-62D7-4CDD-B024-900BF21021EE}" presName="arrowAndChildren" presStyleCnt="0"/>
      <dgm:spPr/>
    </dgm:pt>
    <dgm:pt modelId="{0955CB62-3165-42CE-9BB8-0127F3EE55DF}" type="pres">
      <dgm:prSet presAssocID="{DAEDF294-62D7-4CDD-B024-900BF21021EE}" presName="parentTextArrow" presStyleLbl="node1" presStyleIdx="2" presStyleCnt="3"/>
      <dgm:spPr/>
    </dgm:pt>
  </dgm:ptLst>
  <dgm:cxnLst>
    <dgm:cxn modelId="{556A7100-876E-4BB4-878D-BD7C8BE05BDA}" type="presOf" srcId="{16074D47-4CFD-4758-AFBC-1C9CC3C0B043}" destId="{2D848896-3B63-4DBE-8D41-6762E1C4D99A}" srcOrd="1" destOrd="0" presId="urn:microsoft.com/office/officeart/2005/8/layout/process4"/>
    <dgm:cxn modelId="{09F54B0A-D021-4924-935C-FEA99A09AB37}" srcId="{224C16C2-5A32-4242-91C7-F1CC5A7CDECD}" destId="{42A10760-FA95-4CE3-A60F-9B011525E38F}" srcOrd="0" destOrd="0" parTransId="{B1D6611D-9DDC-4927-ACF0-3F08D256651F}" sibTransId="{030912C6-A5C9-49E9-8E57-41668E74EB3D}"/>
    <dgm:cxn modelId="{875EE918-C9A0-4CD9-B8A6-3B6B242C5DDA}" type="presOf" srcId="{9C307130-683C-437B-9B33-134D672F5F63}" destId="{973B0F4A-6F35-4C51-9BF9-C050C87A3C55}" srcOrd="0" destOrd="0" presId="urn:microsoft.com/office/officeart/2005/8/layout/process4"/>
    <dgm:cxn modelId="{6BF44D24-815A-4DB0-BA6B-03B58E3E0F08}" type="presOf" srcId="{E975FA9A-E527-43D8-A458-B1F16D4E1233}" destId="{F47BEAB3-651D-42B4-BEA2-8393003A9D29}" srcOrd="0" destOrd="0" presId="urn:microsoft.com/office/officeart/2005/8/layout/process4"/>
    <dgm:cxn modelId="{9C6CBB3D-280D-4CCB-83C2-4E6C5CDB450F}" srcId="{E975FA9A-E527-43D8-A458-B1F16D4E1233}" destId="{224C16C2-5A32-4242-91C7-F1CC5A7CDECD}" srcOrd="2" destOrd="0" parTransId="{B3A17E26-01C0-4E6B-819C-BDC5166F8E1E}" sibTransId="{86527C9A-FF7B-4F77-8DA9-7AABB540CCF8}"/>
    <dgm:cxn modelId="{3115FD3F-FDC7-490B-BB2A-BEAE571016D5}" srcId="{E975FA9A-E527-43D8-A458-B1F16D4E1233}" destId="{16074D47-4CFD-4758-AFBC-1C9CC3C0B043}" srcOrd="1" destOrd="0" parTransId="{42312F09-B141-4661-B5F7-F5B7DA9B6EA8}" sibTransId="{D8C1870E-4E75-4D5F-AAC6-89D903111AE4}"/>
    <dgm:cxn modelId="{7B33AF42-8307-4E78-B648-AEE69EB645A8}" type="presOf" srcId="{0722C547-89DB-4B49-9B7A-ED1C51E6B0CD}" destId="{0A53A14A-AA4F-444D-A3AB-698A1B6611DF}" srcOrd="0" destOrd="0" presId="urn:microsoft.com/office/officeart/2005/8/layout/process4"/>
    <dgm:cxn modelId="{97078552-C9A5-40F2-BB5F-C339729C98B3}" type="presOf" srcId="{2BE63799-CFD6-491B-85A3-F3C1208CAF0C}" destId="{A82F27C0-3A14-401C-9FCE-C929F2D9615C}" srcOrd="0" destOrd="0" presId="urn:microsoft.com/office/officeart/2005/8/layout/process4"/>
    <dgm:cxn modelId="{990DFF53-2EAE-4D63-AB34-D8E59116B5BA}" srcId="{16074D47-4CFD-4758-AFBC-1C9CC3C0B043}" destId="{9C307130-683C-437B-9B33-134D672F5F63}" srcOrd="0" destOrd="0" parTransId="{F100A868-BC43-472B-8C1B-3272C14627D9}" sibTransId="{224DDB05-B112-49BA-A183-100A2891BE75}"/>
    <dgm:cxn modelId="{8E3C8265-8EFC-47E7-BEA1-7E918FDF1BFC}" type="presOf" srcId="{16074D47-4CFD-4758-AFBC-1C9CC3C0B043}" destId="{666D5513-DA7C-4A7A-8AB9-4F419DAA6040}" srcOrd="0" destOrd="0" presId="urn:microsoft.com/office/officeart/2005/8/layout/process4"/>
    <dgm:cxn modelId="{D7724A6F-B0A3-4A60-8F4F-905978123A9E}" type="presOf" srcId="{224C16C2-5A32-4242-91C7-F1CC5A7CDECD}" destId="{C72A2A5A-8006-44D2-91C5-DCF29213BCEA}" srcOrd="0" destOrd="0" presId="urn:microsoft.com/office/officeart/2005/8/layout/process4"/>
    <dgm:cxn modelId="{2217B378-A06C-40AE-B8A1-4E25391A875F}" srcId="{E975FA9A-E527-43D8-A458-B1F16D4E1233}" destId="{DAEDF294-62D7-4CDD-B024-900BF21021EE}" srcOrd="0" destOrd="0" parTransId="{5A8A329A-69CE-4BB4-A29E-A609FB506676}" sibTransId="{E50773C9-689A-4B70-AEED-1E32B7715944}"/>
    <dgm:cxn modelId="{39B5B87F-DA3E-4A1E-81D4-C9D5B2CECB97}" srcId="{224C16C2-5A32-4242-91C7-F1CC5A7CDECD}" destId="{2BE63799-CFD6-491B-85A3-F3C1208CAF0C}" srcOrd="1" destOrd="0" parTransId="{4686513A-08D3-4116-BE93-2BB266A22C21}" sibTransId="{3C7E53D5-01A0-46F0-B872-55B2DDFC2560}"/>
    <dgm:cxn modelId="{E303BFB7-4096-4015-B8A6-F70D8C2B5D77}" srcId="{16074D47-4CFD-4758-AFBC-1C9CC3C0B043}" destId="{0722C547-89DB-4B49-9B7A-ED1C51E6B0CD}" srcOrd="1" destOrd="0" parTransId="{7F606930-53D7-440E-89D6-2C2D5DAE0F74}" sibTransId="{D015C115-E85F-42E6-852A-95A6879E0B6E}"/>
    <dgm:cxn modelId="{DE7671C6-9621-4D5A-8202-91600D26F3EE}" type="presOf" srcId="{42A10760-FA95-4CE3-A60F-9B011525E38F}" destId="{CA1F2DE7-FC2D-4E18-93DE-2F2846741117}" srcOrd="0" destOrd="0" presId="urn:microsoft.com/office/officeart/2005/8/layout/process4"/>
    <dgm:cxn modelId="{15D6D3DD-8B15-4F52-B89F-06E3161FE3C8}" type="presOf" srcId="{DAEDF294-62D7-4CDD-B024-900BF21021EE}" destId="{0955CB62-3165-42CE-9BB8-0127F3EE55DF}" srcOrd="0" destOrd="0" presId="urn:microsoft.com/office/officeart/2005/8/layout/process4"/>
    <dgm:cxn modelId="{28A6F3F6-156B-40F9-8BB3-7324D0B87874}" type="presOf" srcId="{224C16C2-5A32-4242-91C7-F1CC5A7CDECD}" destId="{B0009BA4-06D3-43D7-ADBE-AB929ECA0BA5}" srcOrd="1" destOrd="0" presId="urn:microsoft.com/office/officeart/2005/8/layout/process4"/>
    <dgm:cxn modelId="{18F8CAFE-9BDA-4FA3-8340-F685C7CD0A41}" type="presParOf" srcId="{F47BEAB3-651D-42B4-BEA2-8393003A9D29}" destId="{8BDF2E0E-BA96-4B69-BE86-F8D24C63F7C8}" srcOrd="0" destOrd="0" presId="urn:microsoft.com/office/officeart/2005/8/layout/process4"/>
    <dgm:cxn modelId="{2A7388FF-1170-4829-87D1-301DF37BA384}" type="presParOf" srcId="{8BDF2E0E-BA96-4B69-BE86-F8D24C63F7C8}" destId="{C72A2A5A-8006-44D2-91C5-DCF29213BCEA}" srcOrd="0" destOrd="0" presId="urn:microsoft.com/office/officeart/2005/8/layout/process4"/>
    <dgm:cxn modelId="{CFF9738E-CCF7-4F1C-BB28-FE9B4CCC0B24}" type="presParOf" srcId="{8BDF2E0E-BA96-4B69-BE86-F8D24C63F7C8}" destId="{B0009BA4-06D3-43D7-ADBE-AB929ECA0BA5}" srcOrd="1" destOrd="0" presId="urn:microsoft.com/office/officeart/2005/8/layout/process4"/>
    <dgm:cxn modelId="{828FC37D-F373-413F-8A6E-B7D6C52CC5FC}" type="presParOf" srcId="{8BDF2E0E-BA96-4B69-BE86-F8D24C63F7C8}" destId="{2643C493-5F20-4976-9E25-04ED41EE78DF}" srcOrd="2" destOrd="0" presId="urn:microsoft.com/office/officeart/2005/8/layout/process4"/>
    <dgm:cxn modelId="{8A9F22E5-1CD8-4A18-AD6B-42784E7457C0}" type="presParOf" srcId="{2643C493-5F20-4976-9E25-04ED41EE78DF}" destId="{CA1F2DE7-FC2D-4E18-93DE-2F2846741117}" srcOrd="0" destOrd="0" presId="urn:microsoft.com/office/officeart/2005/8/layout/process4"/>
    <dgm:cxn modelId="{DCC3C821-6E2B-4448-8AE9-B984436A2435}" type="presParOf" srcId="{2643C493-5F20-4976-9E25-04ED41EE78DF}" destId="{A82F27C0-3A14-401C-9FCE-C929F2D9615C}" srcOrd="1" destOrd="0" presId="urn:microsoft.com/office/officeart/2005/8/layout/process4"/>
    <dgm:cxn modelId="{4AC15C95-2741-40AE-9507-82B343AE98AB}" type="presParOf" srcId="{F47BEAB3-651D-42B4-BEA2-8393003A9D29}" destId="{5ECF3C91-7449-47C9-8C3A-ED8611788052}" srcOrd="1" destOrd="0" presId="urn:microsoft.com/office/officeart/2005/8/layout/process4"/>
    <dgm:cxn modelId="{B9F0FD4B-95A5-4B06-A8FF-A4D8B5831C7D}" type="presParOf" srcId="{F47BEAB3-651D-42B4-BEA2-8393003A9D29}" destId="{07DA5618-184D-419B-B162-BCBC244F536F}" srcOrd="2" destOrd="0" presId="urn:microsoft.com/office/officeart/2005/8/layout/process4"/>
    <dgm:cxn modelId="{7B999DD2-D79D-4104-BAE3-D88FC8310674}" type="presParOf" srcId="{07DA5618-184D-419B-B162-BCBC244F536F}" destId="{666D5513-DA7C-4A7A-8AB9-4F419DAA6040}" srcOrd="0" destOrd="0" presId="urn:microsoft.com/office/officeart/2005/8/layout/process4"/>
    <dgm:cxn modelId="{0C557D6B-D96B-4F40-8836-7D283F54870D}" type="presParOf" srcId="{07DA5618-184D-419B-B162-BCBC244F536F}" destId="{2D848896-3B63-4DBE-8D41-6762E1C4D99A}" srcOrd="1" destOrd="0" presId="urn:microsoft.com/office/officeart/2005/8/layout/process4"/>
    <dgm:cxn modelId="{D833CAA0-4752-43DC-ADAA-7C9A0503525F}" type="presParOf" srcId="{07DA5618-184D-419B-B162-BCBC244F536F}" destId="{18B22F75-CCC2-4ACC-909D-6AD441DE0208}" srcOrd="2" destOrd="0" presId="urn:microsoft.com/office/officeart/2005/8/layout/process4"/>
    <dgm:cxn modelId="{5F9A5799-EFA1-497B-8721-DD07837E6AE3}" type="presParOf" srcId="{18B22F75-CCC2-4ACC-909D-6AD441DE0208}" destId="{973B0F4A-6F35-4C51-9BF9-C050C87A3C55}" srcOrd="0" destOrd="0" presId="urn:microsoft.com/office/officeart/2005/8/layout/process4"/>
    <dgm:cxn modelId="{DB645C7B-4A56-4A63-AFC5-862462879B9A}" type="presParOf" srcId="{18B22F75-CCC2-4ACC-909D-6AD441DE0208}" destId="{0A53A14A-AA4F-444D-A3AB-698A1B6611DF}" srcOrd="1" destOrd="0" presId="urn:microsoft.com/office/officeart/2005/8/layout/process4"/>
    <dgm:cxn modelId="{FF941745-0922-4799-B386-09004C7319BF}" type="presParOf" srcId="{F47BEAB3-651D-42B4-BEA2-8393003A9D29}" destId="{C8373985-E60C-42D6-8AF4-B77D91ECEF7D}" srcOrd="3" destOrd="0" presId="urn:microsoft.com/office/officeart/2005/8/layout/process4"/>
    <dgm:cxn modelId="{FBD59E5E-0BDA-4199-A8E3-936A9A676A7F}" type="presParOf" srcId="{F47BEAB3-651D-42B4-BEA2-8393003A9D29}" destId="{489A3565-AA57-49C5-B638-0FD0B14129C4}" srcOrd="4" destOrd="0" presId="urn:microsoft.com/office/officeart/2005/8/layout/process4"/>
    <dgm:cxn modelId="{BDEB3A3F-0A94-4796-AC66-4D7FF3DBD233}" type="presParOf" srcId="{489A3565-AA57-49C5-B638-0FD0B14129C4}" destId="{0955CB62-3165-42CE-9BB8-0127F3EE55DF}"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009BA4-06D3-43D7-ADBE-AB929ECA0BA5}">
      <dsp:nvSpPr>
        <dsp:cNvPr id="0" name=""/>
        <dsp:cNvSpPr/>
      </dsp:nvSpPr>
      <dsp:spPr>
        <a:xfrm>
          <a:off x="0" y="3163723"/>
          <a:ext cx="5456464" cy="1038161"/>
        </a:xfrm>
        <a:prstGeom prst="rect">
          <a:avLst/>
        </a:prstGeom>
        <a:solidFill>
          <a:schemeClr val="accent5">
            <a:lumMod val="40000"/>
            <a:lumOff val="6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b="1" kern="1200">
              <a:latin typeface="+mj-lt"/>
              <a:ea typeface="Roboto Light"/>
            </a:rPr>
            <a:t>Task 2</a:t>
          </a:r>
        </a:p>
      </dsp:txBody>
      <dsp:txXfrm>
        <a:off x="0" y="3163723"/>
        <a:ext cx="5456464" cy="560606"/>
      </dsp:txXfrm>
    </dsp:sp>
    <dsp:sp modelId="{CA1F2DE7-FC2D-4E18-93DE-2F2846741117}">
      <dsp:nvSpPr>
        <dsp:cNvPr id="0" name=""/>
        <dsp:cNvSpPr/>
      </dsp:nvSpPr>
      <dsp:spPr>
        <a:xfrm>
          <a:off x="0" y="3702824"/>
          <a:ext cx="2728231" cy="477554"/>
        </a:xfrm>
        <a:prstGeom prst="rect">
          <a:avLst/>
        </a:prstGeom>
        <a:solidFill>
          <a:schemeClr val="accent4">
            <a:tint val="40000"/>
            <a:alpha val="90000"/>
            <a:hueOff val="0"/>
            <a:satOff val="0"/>
            <a:lumOff val="0"/>
            <a:alphaOff val="0"/>
          </a:schemeClr>
        </a:solidFill>
        <a:ln w="6350" cap="rnd"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38100" rIns="213360" bIns="38100" numCol="1" spcCol="1270" anchor="ctr" anchorCtr="0">
          <a:noAutofit/>
        </a:bodyPr>
        <a:lstStyle/>
        <a:p>
          <a:pPr marL="0" lvl="0" indent="0" algn="ctr" defTabSz="1333500" rtl="0">
            <a:lnSpc>
              <a:spcPct val="90000"/>
            </a:lnSpc>
            <a:spcBef>
              <a:spcPct val="0"/>
            </a:spcBef>
            <a:spcAft>
              <a:spcPct val="35000"/>
            </a:spcAft>
            <a:buNone/>
          </a:pPr>
          <a:r>
            <a:rPr lang="en-US" sz="3000" kern="1200">
              <a:latin typeface="+mj-lt"/>
              <a:ea typeface="Roboto Light"/>
            </a:rPr>
            <a:t>3D CNN</a:t>
          </a:r>
        </a:p>
      </dsp:txBody>
      <dsp:txXfrm>
        <a:off x="0" y="3702824"/>
        <a:ext cx="2728231" cy="477554"/>
      </dsp:txXfrm>
    </dsp:sp>
    <dsp:sp modelId="{A82F27C0-3A14-401C-9FCE-C929F2D9615C}">
      <dsp:nvSpPr>
        <dsp:cNvPr id="0" name=""/>
        <dsp:cNvSpPr/>
      </dsp:nvSpPr>
      <dsp:spPr>
        <a:xfrm>
          <a:off x="2728232" y="3702824"/>
          <a:ext cx="2728231" cy="477554"/>
        </a:xfrm>
        <a:prstGeom prst="rect">
          <a:avLst/>
        </a:prstGeom>
        <a:solidFill>
          <a:schemeClr val="accent4">
            <a:tint val="40000"/>
            <a:alpha val="90000"/>
            <a:hueOff val="397286"/>
            <a:satOff val="-14426"/>
            <a:lumOff val="-2001"/>
            <a:alphaOff val="0"/>
          </a:schemeClr>
        </a:solidFill>
        <a:ln w="6350" cap="rnd" cmpd="sng" algn="ctr">
          <a:solidFill>
            <a:schemeClr val="accent4">
              <a:tint val="40000"/>
              <a:alpha val="90000"/>
              <a:hueOff val="397286"/>
              <a:satOff val="-14426"/>
              <a:lumOff val="-2001"/>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38100" rIns="213360" bIns="38100" numCol="1" spcCol="1270" anchor="ctr" anchorCtr="0">
          <a:noAutofit/>
        </a:bodyPr>
        <a:lstStyle/>
        <a:p>
          <a:pPr marL="0" lvl="0" indent="0" algn="ctr" defTabSz="1333500" rtl="0">
            <a:lnSpc>
              <a:spcPct val="90000"/>
            </a:lnSpc>
            <a:spcBef>
              <a:spcPct val="0"/>
            </a:spcBef>
            <a:spcAft>
              <a:spcPct val="35000"/>
            </a:spcAft>
            <a:buNone/>
          </a:pPr>
          <a:r>
            <a:rPr lang="en-US" sz="3000" kern="1200">
              <a:latin typeface="+mj-lt"/>
              <a:ea typeface="Roboto Light"/>
            </a:rPr>
            <a:t>GNN</a:t>
          </a:r>
        </a:p>
      </dsp:txBody>
      <dsp:txXfrm>
        <a:off x="2728232" y="3702824"/>
        <a:ext cx="2728231" cy="477554"/>
      </dsp:txXfrm>
    </dsp:sp>
    <dsp:sp modelId="{2D848896-3B63-4DBE-8D41-6762E1C4D99A}">
      <dsp:nvSpPr>
        <dsp:cNvPr id="0" name=""/>
        <dsp:cNvSpPr/>
      </dsp:nvSpPr>
      <dsp:spPr>
        <a:xfrm rot="10800000">
          <a:off x="0" y="1581861"/>
          <a:ext cx="5456464" cy="1596691"/>
        </a:xfrm>
        <a:prstGeom prst="upArrowCallout">
          <a:avLst/>
        </a:prstGeom>
        <a:solidFill>
          <a:schemeClr val="accent6">
            <a:lumMod val="50000"/>
            <a:lumOff val="5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a:latin typeface="+mj-lt"/>
              <a:ea typeface="Roboto Light"/>
            </a:rPr>
            <a:t>Task 1</a:t>
          </a:r>
        </a:p>
      </dsp:txBody>
      <dsp:txXfrm rot="-10800000">
        <a:off x="0" y="1581861"/>
        <a:ext cx="5456464" cy="560438"/>
      </dsp:txXfrm>
    </dsp:sp>
    <dsp:sp modelId="{973B0F4A-6F35-4C51-9BF9-C050C87A3C55}">
      <dsp:nvSpPr>
        <dsp:cNvPr id="0" name=""/>
        <dsp:cNvSpPr/>
      </dsp:nvSpPr>
      <dsp:spPr>
        <a:xfrm>
          <a:off x="0" y="2142300"/>
          <a:ext cx="2728231" cy="477410"/>
        </a:xfrm>
        <a:prstGeom prst="rect">
          <a:avLst/>
        </a:prstGeom>
        <a:solidFill>
          <a:schemeClr val="accent4">
            <a:tint val="40000"/>
            <a:alpha val="90000"/>
            <a:hueOff val="794572"/>
            <a:satOff val="-28851"/>
            <a:lumOff val="-4003"/>
            <a:alphaOff val="0"/>
          </a:schemeClr>
        </a:solidFill>
        <a:ln w="6350" cap="rnd" cmpd="sng" algn="ctr">
          <a:solidFill>
            <a:schemeClr val="accent4">
              <a:tint val="40000"/>
              <a:alpha val="90000"/>
              <a:hueOff val="794572"/>
              <a:satOff val="-28851"/>
              <a:lumOff val="-4003"/>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38100" rIns="213360" bIns="38100" numCol="1" spcCol="1270" anchor="ctr" anchorCtr="0">
          <a:noAutofit/>
        </a:bodyPr>
        <a:lstStyle/>
        <a:p>
          <a:pPr marL="0" lvl="0" indent="0" algn="ctr" defTabSz="1333500">
            <a:lnSpc>
              <a:spcPct val="90000"/>
            </a:lnSpc>
            <a:spcBef>
              <a:spcPct val="0"/>
            </a:spcBef>
            <a:spcAft>
              <a:spcPct val="35000"/>
            </a:spcAft>
            <a:buNone/>
          </a:pPr>
          <a:r>
            <a:rPr lang="en-US" sz="3000" kern="1200">
              <a:latin typeface="+mj-lt"/>
              <a:ea typeface="Roboto Light"/>
            </a:rPr>
            <a:t>Classifers</a:t>
          </a:r>
        </a:p>
      </dsp:txBody>
      <dsp:txXfrm>
        <a:off x="0" y="2142300"/>
        <a:ext cx="2728231" cy="477410"/>
      </dsp:txXfrm>
    </dsp:sp>
    <dsp:sp modelId="{0A53A14A-AA4F-444D-A3AB-698A1B6611DF}">
      <dsp:nvSpPr>
        <dsp:cNvPr id="0" name=""/>
        <dsp:cNvSpPr/>
      </dsp:nvSpPr>
      <dsp:spPr>
        <a:xfrm>
          <a:off x="2728232" y="2142300"/>
          <a:ext cx="2728231" cy="477410"/>
        </a:xfrm>
        <a:prstGeom prst="rect">
          <a:avLst/>
        </a:prstGeom>
        <a:solidFill>
          <a:schemeClr val="accent4">
            <a:tint val="40000"/>
            <a:alpha val="90000"/>
            <a:hueOff val="1191858"/>
            <a:satOff val="-43277"/>
            <a:lumOff val="-6004"/>
            <a:alphaOff val="0"/>
          </a:schemeClr>
        </a:solidFill>
        <a:ln w="6350" cap="rnd" cmpd="sng" algn="ctr">
          <a:solidFill>
            <a:schemeClr val="accent4">
              <a:tint val="40000"/>
              <a:alpha val="90000"/>
              <a:hueOff val="1191858"/>
              <a:satOff val="-43277"/>
              <a:lumOff val="-6004"/>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13360" tIns="38100" rIns="213360" bIns="38100" numCol="1" spcCol="1270" anchor="ctr" anchorCtr="0">
          <a:noAutofit/>
        </a:bodyPr>
        <a:lstStyle/>
        <a:p>
          <a:pPr marL="0" lvl="0" indent="0" algn="ctr" defTabSz="1333500">
            <a:lnSpc>
              <a:spcPct val="90000"/>
            </a:lnSpc>
            <a:spcBef>
              <a:spcPct val="0"/>
            </a:spcBef>
            <a:spcAft>
              <a:spcPct val="35000"/>
            </a:spcAft>
            <a:buNone/>
          </a:pPr>
          <a:r>
            <a:rPr lang="en-US" sz="3000" kern="1200">
              <a:latin typeface="+mj-lt"/>
              <a:ea typeface="Roboto Light"/>
            </a:rPr>
            <a:t>Ensemble</a:t>
          </a:r>
        </a:p>
      </dsp:txBody>
      <dsp:txXfrm>
        <a:off x="2728232" y="2142300"/>
        <a:ext cx="2728231" cy="477410"/>
      </dsp:txXfrm>
    </dsp:sp>
    <dsp:sp modelId="{0955CB62-3165-42CE-9BB8-0127F3EE55DF}">
      <dsp:nvSpPr>
        <dsp:cNvPr id="0" name=""/>
        <dsp:cNvSpPr/>
      </dsp:nvSpPr>
      <dsp:spPr>
        <a:xfrm rot="10800000">
          <a:off x="0" y="742"/>
          <a:ext cx="5456464" cy="1596691"/>
        </a:xfrm>
        <a:prstGeom prst="upArrowCallout">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rtl="0">
            <a:lnSpc>
              <a:spcPct val="90000"/>
            </a:lnSpc>
            <a:spcBef>
              <a:spcPct val="0"/>
            </a:spcBef>
            <a:spcAft>
              <a:spcPct val="35000"/>
            </a:spcAft>
            <a:buNone/>
          </a:pPr>
          <a:r>
            <a:rPr lang="en-US" sz="2000" b="1" kern="1200">
              <a:latin typeface="+mj-lt"/>
              <a:ea typeface="Roboto Light"/>
            </a:rPr>
            <a:t>Exploratory Data Analysis</a:t>
          </a:r>
        </a:p>
      </dsp:txBody>
      <dsp:txXfrm rot="10800000">
        <a:off x="0" y="742"/>
        <a:ext cx="5456464" cy="10374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55854D5-9B0D-CF49-B0C9-5547E9926AB5}" type="datetimeFigureOut">
              <a:rPr lang="en-US" smtClean="0"/>
              <a:t>8/10/22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0925419-F962-EC45-B8FD-D2A8915D9178}" type="slidenum">
              <a:rPr lang="en-US" smtClean="0"/>
              <a:t>‹#›</a:t>
            </a:fld>
            <a:endParaRPr lang="en-US"/>
          </a:p>
        </p:txBody>
      </p:sp>
    </p:spTree>
    <p:extLst>
      <p:ext uri="{BB962C8B-B14F-4D97-AF65-F5344CB8AC3E}">
        <p14:creationId xmlns:p14="http://schemas.microsoft.com/office/powerpoint/2010/main" val="15959579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C3113B-E427-A24A-BA8D-7C698C80D02F}" type="datetimeFigureOut">
              <a:rPr lang="en-US" smtClean="0"/>
              <a:t>8/10/22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B03BBF-D801-6040-9FC1-E02B3A3442BA}" type="slidenum">
              <a:rPr lang="en-US" smtClean="0"/>
              <a:t>‹#›</a:t>
            </a:fld>
            <a:endParaRPr lang="en-US"/>
          </a:p>
        </p:txBody>
      </p:sp>
    </p:spTree>
    <p:extLst>
      <p:ext uri="{BB962C8B-B14F-4D97-AF65-F5344CB8AC3E}">
        <p14:creationId xmlns:p14="http://schemas.microsoft.com/office/powerpoint/2010/main" val="10029430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B03BBF-D801-6040-9FC1-E02B3A3442BA}" type="slidenum">
              <a:rPr lang="en-US" smtClean="0"/>
              <a:t>5</a:t>
            </a:fld>
            <a:endParaRPr lang="en-US"/>
          </a:p>
        </p:txBody>
      </p:sp>
    </p:spTree>
    <p:extLst>
      <p:ext uri="{BB962C8B-B14F-4D97-AF65-F5344CB8AC3E}">
        <p14:creationId xmlns:p14="http://schemas.microsoft.com/office/powerpoint/2010/main" val="2571352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B03BBF-D801-6040-9FC1-E02B3A3442BA}" type="slidenum">
              <a:rPr lang="en-US" smtClean="0"/>
              <a:t>6</a:t>
            </a:fld>
            <a:endParaRPr lang="en-US"/>
          </a:p>
        </p:txBody>
      </p:sp>
    </p:spTree>
    <p:extLst>
      <p:ext uri="{BB962C8B-B14F-4D97-AF65-F5344CB8AC3E}">
        <p14:creationId xmlns:p14="http://schemas.microsoft.com/office/powerpoint/2010/main" val="395947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B03BBF-D801-6040-9FC1-E02B3A3442BA}" type="slidenum">
              <a:rPr lang="en-US" smtClean="0"/>
              <a:t>7</a:t>
            </a:fld>
            <a:endParaRPr lang="en-US"/>
          </a:p>
        </p:txBody>
      </p:sp>
    </p:spTree>
    <p:extLst>
      <p:ext uri="{BB962C8B-B14F-4D97-AF65-F5344CB8AC3E}">
        <p14:creationId xmlns:p14="http://schemas.microsoft.com/office/powerpoint/2010/main" val="2137287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B03BBF-D801-6040-9FC1-E02B3A3442BA}" type="slidenum">
              <a:rPr lang="en-US" smtClean="0"/>
              <a:t>8</a:t>
            </a:fld>
            <a:endParaRPr lang="en-US"/>
          </a:p>
        </p:txBody>
      </p:sp>
    </p:spTree>
    <p:extLst>
      <p:ext uri="{BB962C8B-B14F-4D97-AF65-F5344CB8AC3E}">
        <p14:creationId xmlns:p14="http://schemas.microsoft.com/office/powerpoint/2010/main" val="1505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Kipf - https://</a:t>
            </a:r>
            <a:r>
              <a:rPr lang="en-US" err="1"/>
              <a:t>arxiv.org</a:t>
            </a:r>
            <a:r>
              <a:rPr lang="en-US"/>
              <a:t>/abs/1609.02907</a:t>
            </a:r>
          </a:p>
          <a:p>
            <a:r>
              <a:rPr lang="en-US"/>
              <a:t>Hamilton - https://</a:t>
            </a:r>
            <a:r>
              <a:rPr lang="en-US" err="1"/>
              <a:t>proceedings.neurips.cc</a:t>
            </a:r>
            <a:r>
              <a:rPr lang="en-US"/>
              <a:t>/paper/2017/hash/5dd9db5e033da9c6fb5ba83c7a7ebea9-Abstract.html</a:t>
            </a:r>
          </a:p>
          <a:p>
            <a:r>
              <a:rPr lang="en-US"/>
              <a:t>Velickovic - https://</a:t>
            </a:r>
            <a:r>
              <a:rPr lang="en-US" err="1"/>
              <a:t>arxiv.org</a:t>
            </a:r>
            <a:r>
              <a:rPr lang="en-US"/>
              <a:t>/abs/1710.10903 </a:t>
            </a:r>
          </a:p>
          <a:p>
            <a:endParaRPr lang="en-US"/>
          </a:p>
        </p:txBody>
      </p:sp>
      <p:sp>
        <p:nvSpPr>
          <p:cNvPr id="4" name="Slide Number Placeholder 3"/>
          <p:cNvSpPr>
            <a:spLocks noGrp="1"/>
          </p:cNvSpPr>
          <p:nvPr>
            <p:ph type="sldNum" sz="quarter" idx="5"/>
          </p:nvPr>
        </p:nvSpPr>
        <p:spPr/>
        <p:txBody>
          <a:bodyPr/>
          <a:lstStyle/>
          <a:p>
            <a:fld id="{8CB03BBF-D801-6040-9FC1-E02B3A3442BA}" type="slidenum">
              <a:rPr lang="en-US" smtClean="0"/>
              <a:t>12</a:t>
            </a:fld>
            <a:endParaRPr lang="en-US"/>
          </a:p>
        </p:txBody>
      </p:sp>
    </p:spTree>
    <p:extLst>
      <p:ext uri="{BB962C8B-B14F-4D97-AF65-F5344CB8AC3E}">
        <p14:creationId xmlns:p14="http://schemas.microsoft.com/office/powerpoint/2010/main" val="1864458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B03BBF-D801-6040-9FC1-E02B3A3442BA}" type="slidenum">
              <a:rPr lang="en-US" smtClean="0"/>
              <a:t>20</a:t>
            </a:fld>
            <a:endParaRPr lang="en-US"/>
          </a:p>
        </p:txBody>
      </p:sp>
    </p:spTree>
    <p:extLst>
      <p:ext uri="{BB962C8B-B14F-4D97-AF65-F5344CB8AC3E}">
        <p14:creationId xmlns:p14="http://schemas.microsoft.com/office/powerpoint/2010/main" val="26859185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9" name="Rectangle 18"/>
          <p:cNvSpPr/>
          <p:nvPr userDrawn="1"/>
        </p:nvSpPr>
        <p:spPr>
          <a:xfrm>
            <a:off x="-504" y="6217920"/>
            <a:ext cx="12192000" cy="640080"/>
          </a:xfrm>
          <a:prstGeom prst="rect">
            <a:avLst/>
          </a:prstGeom>
          <a:gradFill flip="none" rotWithShape="1">
            <a:gsLst>
              <a:gs pos="0">
                <a:srgbClr val="323253"/>
              </a:gs>
              <a:gs pos="46000">
                <a:srgbClr val="304A7D"/>
              </a:gs>
              <a:gs pos="100000">
                <a:srgbClr val="225EA5"/>
              </a:gs>
            </a:gsLst>
            <a:lin ang="162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sz="1800">
              <a:solidFill>
                <a:prstClr val="white"/>
              </a:solidFill>
              <a:latin typeface="+mj-lt"/>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4" y="3473970"/>
            <a:ext cx="12190993" cy="2742973"/>
          </a:xfrm>
          <a:prstGeom prst="rect">
            <a:avLst/>
          </a:prstGeom>
        </p:spPr>
      </p:pic>
      <p:sp>
        <p:nvSpPr>
          <p:cNvPr id="10" name="Title 9"/>
          <p:cNvSpPr>
            <a:spLocks noGrp="1"/>
          </p:cNvSpPr>
          <p:nvPr>
            <p:ph type="title" hasCustomPrompt="1"/>
          </p:nvPr>
        </p:nvSpPr>
        <p:spPr>
          <a:xfrm>
            <a:off x="914400" y="565126"/>
            <a:ext cx="10972800" cy="1447576"/>
          </a:xfrm>
          <a:prstGeom prst="rect">
            <a:avLst/>
          </a:prstGeom>
        </p:spPr>
        <p:txBody>
          <a:bodyPr anchor="b" anchorCtr="0"/>
          <a:lstStyle>
            <a:lvl1pPr>
              <a:lnSpc>
                <a:spcPts val="3800"/>
              </a:lnSpc>
              <a:defRPr sz="3600" b="1" i="0">
                <a:solidFill>
                  <a:srgbClr val="225EA5"/>
                </a:solidFill>
                <a:effectLst/>
                <a:latin typeface="+mj-lt"/>
                <a:cs typeface="Calibri"/>
              </a:defRPr>
            </a:lvl1pPr>
          </a:lstStyle>
          <a:p>
            <a:r>
              <a:rPr lang="en-US"/>
              <a:t>Click to edit </a:t>
            </a:r>
            <a:br>
              <a:rPr lang="en-US"/>
            </a:br>
            <a:r>
              <a:rPr lang="en-US"/>
              <a:t>Master title style</a:t>
            </a:r>
          </a:p>
        </p:txBody>
      </p:sp>
      <p:sp>
        <p:nvSpPr>
          <p:cNvPr id="14" name="TextBox 13"/>
          <p:cNvSpPr txBox="1"/>
          <p:nvPr userDrawn="1"/>
        </p:nvSpPr>
        <p:spPr>
          <a:xfrm>
            <a:off x="380741" y="6287984"/>
            <a:ext cx="5120899" cy="435504"/>
          </a:xfrm>
          <a:prstGeom prst="rect">
            <a:avLst/>
          </a:prstGeom>
          <a:noFill/>
          <a:effectLst/>
        </p:spPr>
        <p:txBody>
          <a:bodyPr wrap="square" rtlCol="0">
            <a:spAutoFit/>
          </a:bodyPr>
          <a:lstStyle/>
          <a:p>
            <a:pPr>
              <a:lnSpc>
                <a:spcPct val="90000"/>
              </a:lnSpc>
              <a:spcAft>
                <a:spcPts val="300"/>
              </a:spcAft>
            </a:pPr>
            <a:r>
              <a:rPr lang="en-US" sz="800">
                <a:solidFill>
                  <a:prstClr val="white"/>
                </a:solidFill>
                <a:latin typeface="+mj-lt"/>
                <a:cs typeface="Calibri"/>
              </a:rPr>
              <a:t>LLNL-PRES-XXXXXX					</a:t>
            </a:r>
          </a:p>
          <a:p>
            <a:pPr>
              <a:lnSpc>
                <a:spcPct val="90000"/>
              </a:lnSpc>
              <a:spcAft>
                <a:spcPts val="600"/>
              </a:spcAft>
            </a:pPr>
            <a:r>
              <a:rPr lang="en-US" sz="700">
                <a:solidFill>
                  <a:prstClr val="white"/>
                </a:solidFill>
                <a:latin typeface="+mj-lt"/>
                <a:cs typeface="Calibri"/>
              </a:rPr>
              <a:t>This work was performed under the auspices of the U.S. Department of Energy by Lawrence Livermore National Laboratory under contract DE-AC52-07NA27344. Lawrence Livermore National Security, LLC</a:t>
            </a:r>
          </a:p>
        </p:txBody>
      </p:sp>
      <p:pic>
        <p:nvPicPr>
          <p:cNvPr id="18" name="Picture 17" descr="LLNL_Logo_WHT-LRG.png"/>
          <p:cNvPicPr>
            <a:picLocks/>
          </p:cNvPicPr>
          <p:nvPr userDrawn="1"/>
        </p:nvPicPr>
        <p:blipFill>
          <a:blip r:embed="rId3"/>
          <a:stretch>
            <a:fillRect/>
          </a:stretch>
        </p:blipFill>
        <p:spPr>
          <a:xfrm>
            <a:off x="9770533" y="6364537"/>
            <a:ext cx="1964267" cy="322894"/>
          </a:xfrm>
          <a:prstGeom prst="rect">
            <a:avLst/>
          </a:prstGeom>
        </p:spPr>
      </p:pic>
      <p:sp>
        <p:nvSpPr>
          <p:cNvPr id="8" name="TextBox 7">
            <a:extLst>
              <a:ext uri="{FF2B5EF4-FFF2-40B4-BE49-F238E27FC236}">
                <a16:creationId xmlns:a16="http://schemas.microsoft.com/office/drawing/2014/main" id="{4D1A7D66-97C9-4310-8862-F4BF763537F0}"/>
              </a:ext>
            </a:extLst>
          </p:cNvPr>
          <p:cNvSpPr txBox="1"/>
          <p:nvPr userDrawn="1"/>
        </p:nvSpPr>
        <p:spPr>
          <a:xfrm>
            <a:off x="380740" y="6654867"/>
            <a:ext cx="1161547" cy="189283"/>
          </a:xfrm>
          <a:prstGeom prst="rect">
            <a:avLst/>
          </a:prstGeom>
          <a:noFill/>
          <a:effectLst/>
        </p:spPr>
        <p:txBody>
          <a:bodyPr wrap="square" rtlCol="0">
            <a:spAutoFit/>
          </a:bodyPr>
          <a:lstStyle/>
          <a:p>
            <a:pPr>
              <a:lnSpc>
                <a:spcPct val="90000"/>
              </a:lnSpc>
              <a:spcAft>
                <a:spcPts val="300"/>
              </a:spcAft>
            </a:pPr>
            <a:r>
              <a:rPr lang="en-US" sz="700">
                <a:solidFill>
                  <a:prstClr val="white"/>
                </a:solidFill>
                <a:latin typeface="+mj-lt"/>
                <a:cs typeface="Calibri"/>
              </a:rPr>
              <a:t>Updated March 2022</a:t>
            </a:r>
          </a:p>
        </p:txBody>
      </p:sp>
    </p:spTree>
    <p:extLst>
      <p:ext uri="{BB962C8B-B14F-4D97-AF65-F5344CB8AC3E}">
        <p14:creationId xmlns:p14="http://schemas.microsoft.com/office/powerpoint/2010/main" val="18024656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288" userDrawn="1">
          <p15:clr>
            <a:srgbClr val="FBAE40"/>
          </p15:clr>
        </p15:guide>
        <p15:guide id="4" pos="739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5840" y="548640"/>
            <a:ext cx="9144000" cy="1005840"/>
          </a:xfrm>
          <a:prstGeom prst="rect">
            <a:avLst/>
          </a:prstGeom>
        </p:spPr>
        <p:txBody>
          <a:bodyPr>
            <a:scene3d>
              <a:camera prst="orthographicFront"/>
              <a:lightRig rig="threePt" dir="t">
                <a:rot lat="0" lon="0" rev="4800000"/>
              </a:lightRig>
            </a:scene3d>
            <a:sp3d prstMaterial="matte"/>
          </a:bodyPr>
          <a:lstStyle/>
          <a:p>
            <a:r>
              <a:rPr kumimoji="0" lang="en-US"/>
              <a:t>Click to edit Master title style</a:t>
            </a:r>
          </a:p>
        </p:txBody>
      </p:sp>
    </p:spTree>
    <p:extLst>
      <p:ext uri="{BB962C8B-B14F-4D97-AF65-F5344CB8AC3E}">
        <p14:creationId xmlns:p14="http://schemas.microsoft.com/office/powerpoint/2010/main" val="28409759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96" userDrawn="1">
          <p15:clr>
            <a:srgbClr val="FBAE40"/>
          </p15:clr>
        </p15:guide>
        <p15:guide id="4" orient="horz" pos="408" userDrawn="1">
          <p15:clr>
            <a:srgbClr val="FBAE40"/>
          </p15:clr>
        </p15:guide>
        <p15:guide id="5" orient="horz" pos="5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05840" y="548640"/>
            <a:ext cx="9144000" cy="1005840"/>
          </a:xfrm>
          <a:prstGeom prst="rect">
            <a:avLst/>
          </a:prstGeom>
        </p:spPr>
        <p:txBody>
          <a:bodyPr>
            <a:scene3d>
              <a:camera prst="orthographicFront"/>
              <a:lightRig rig="threePt" dir="t">
                <a:rot lat="0" lon="0" rev="4800000"/>
              </a:lightRig>
            </a:scene3d>
            <a:sp3d prstMaterial="matte"/>
          </a:bodyPr>
          <a:lstStyle/>
          <a:p>
            <a:r>
              <a:rPr kumimoji="0" lang="en-US"/>
              <a:t>Click to edit Master title style</a:t>
            </a:r>
          </a:p>
        </p:txBody>
      </p:sp>
      <p:sp>
        <p:nvSpPr>
          <p:cNvPr id="5" name="Rectangle 4">
            <a:extLst>
              <a:ext uri="{FF2B5EF4-FFF2-40B4-BE49-F238E27FC236}">
                <a16:creationId xmlns:a16="http://schemas.microsoft.com/office/drawing/2014/main" id="{B4BE51AC-505B-4E8A-A090-A16B12094CAF}"/>
              </a:ext>
            </a:extLst>
          </p:cNvPr>
          <p:cNvSpPr/>
          <p:nvPr userDrawn="1"/>
        </p:nvSpPr>
        <p:spPr bwMode="auto">
          <a:xfrm>
            <a:off x="10958748" y="85880"/>
            <a:ext cx="1124125" cy="652244"/>
          </a:xfrm>
          <a:prstGeom prst="rect">
            <a:avLst/>
          </a:prstGeom>
          <a:solidFill>
            <a:schemeClr val="bg1"/>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pic>
        <p:nvPicPr>
          <p:cNvPr id="4" name="Picture 3" descr="Icon&#10;&#10;Description automatically generated with medium confidence">
            <a:extLst>
              <a:ext uri="{FF2B5EF4-FFF2-40B4-BE49-F238E27FC236}">
                <a16:creationId xmlns:a16="http://schemas.microsoft.com/office/drawing/2014/main" id="{C710E9DF-B0D9-42C2-8F6B-AA105959259D}"/>
              </a:ext>
            </a:extLst>
          </p:cNvPr>
          <p:cNvPicPr>
            <a:picLocks noChangeAspect="1"/>
          </p:cNvPicPr>
          <p:nvPr userDrawn="1"/>
        </p:nvPicPr>
        <p:blipFill>
          <a:blip r:embed="rId3"/>
          <a:stretch>
            <a:fillRect/>
          </a:stretch>
        </p:blipFill>
        <p:spPr>
          <a:xfrm>
            <a:off x="10995031" y="85880"/>
            <a:ext cx="1051560" cy="499105"/>
          </a:xfrm>
          <a:prstGeom prst="rect">
            <a:avLst/>
          </a:prstGeom>
        </p:spPr>
      </p:pic>
    </p:spTree>
    <p:extLst>
      <p:ext uri="{BB962C8B-B14F-4D97-AF65-F5344CB8AC3E}">
        <p14:creationId xmlns:p14="http://schemas.microsoft.com/office/powerpoint/2010/main" val="47153437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96">
          <p15:clr>
            <a:srgbClr val="FBAE40"/>
          </p15:clr>
        </p15:guide>
        <p15:guide id="4" orient="horz" pos="408">
          <p15:clr>
            <a:srgbClr val="FBAE40"/>
          </p15:clr>
        </p15:guide>
        <p15:guide id="5" orient="horz" pos="55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Only">
    <p:bg>
      <p:bgPr>
        <a:solidFill>
          <a:schemeClr val="bg1"/>
        </a:soli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C0A115F-CD9C-5148-AA96-E64ABFFA7D42}"/>
              </a:ext>
            </a:extLst>
          </p:cNvPr>
          <p:cNvPicPr>
            <a:picLocks noChangeAspect="1"/>
          </p:cNvPicPr>
          <p:nvPr userDrawn="1"/>
        </p:nvPicPr>
        <p:blipFill rotWithShape="1">
          <a:blip r:embed="rId2"/>
          <a:srcRect l="3807" t="24138" r="21300" b="1014"/>
          <a:stretch/>
        </p:blipFill>
        <p:spPr>
          <a:xfrm>
            <a:off x="0" y="0"/>
            <a:ext cx="12192000" cy="6858000"/>
          </a:xfrm>
          <a:prstGeom prst="rect">
            <a:avLst/>
          </a:prstGeom>
          <a:solidFill>
            <a:schemeClr val="bg1"/>
          </a:solidFill>
        </p:spPr>
      </p:pic>
      <p:sp>
        <p:nvSpPr>
          <p:cNvPr id="9" name="Rectangle 8">
            <a:extLst>
              <a:ext uri="{FF2B5EF4-FFF2-40B4-BE49-F238E27FC236}">
                <a16:creationId xmlns:a16="http://schemas.microsoft.com/office/drawing/2014/main" id="{D1EC4646-AA49-1742-AA98-4C34712BCF3E}"/>
              </a:ext>
            </a:extLst>
          </p:cNvPr>
          <p:cNvSpPr/>
          <p:nvPr userDrawn="1"/>
        </p:nvSpPr>
        <p:spPr bwMode="auto">
          <a:xfrm>
            <a:off x="0" y="0"/>
            <a:ext cx="12192000" cy="6858000"/>
          </a:xfrm>
          <a:prstGeom prst="rect">
            <a:avLst/>
          </a:prstGeom>
          <a:solidFill>
            <a:schemeClr val="tx2">
              <a:lumMod val="50000"/>
              <a:alpha val="40000"/>
            </a:schemeClr>
          </a:solidFill>
          <a:ln>
            <a:no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pic>
        <p:nvPicPr>
          <p:cNvPr id="13" name="Picture 12">
            <a:extLst>
              <a:ext uri="{FF2B5EF4-FFF2-40B4-BE49-F238E27FC236}">
                <a16:creationId xmlns:a16="http://schemas.microsoft.com/office/drawing/2014/main" id="{5D68E50E-8550-9046-AE0D-5D950D4C7C95}"/>
              </a:ext>
            </a:extLst>
          </p:cNvPr>
          <p:cNvPicPr>
            <a:picLocks noChangeAspect="1"/>
          </p:cNvPicPr>
          <p:nvPr userDrawn="1"/>
        </p:nvPicPr>
        <p:blipFill>
          <a:blip r:embed="rId3"/>
          <a:stretch>
            <a:fillRect/>
          </a:stretch>
        </p:blipFill>
        <p:spPr>
          <a:xfrm>
            <a:off x="0" y="6375400"/>
            <a:ext cx="12192000" cy="482600"/>
          </a:xfrm>
          <a:prstGeom prst="rect">
            <a:avLst/>
          </a:prstGeom>
        </p:spPr>
      </p:pic>
      <p:pic>
        <p:nvPicPr>
          <p:cNvPr id="14" name="Picture 13">
            <a:extLst>
              <a:ext uri="{FF2B5EF4-FFF2-40B4-BE49-F238E27FC236}">
                <a16:creationId xmlns:a16="http://schemas.microsoft.com/office/drawing/2014/main" id="{1C75A1C5-7805-C844-B61A-D26A388741DF}"/>
              </a:ext>
            </a:extLst>
          </p:cNvPr>
          <p:cNvPicPr>
            <a:picLocks noChangeAspect="1"/>
          </p:cNvPicPr>
          <p:nvPr userDrawn="1"/>
        </p:nvPicPr>
        <p:blipFill>
          <a:blip r:embed="rId4"/>
          <a:stretch>
            <a:fillRect/>
          </a:stretch>
        </p:blipFill>
        <p:spPr>
          <a:xfrm>
            <a:off x="10574120" y="6550185"/>
            <a:ext cx="1444498" cy="247464"/>
          </a:xfrm>
          <a:prstGeom prst="rect">
            <a:avLst/>
          </a:prstGeom>
        </p:spPr>
      </p:pic>
      <p:pic>
        <p:nvPicPr>
          <p:cNvPr id="3" name="Picture 2" descr="Logo, company name&#10;&#10;Description automatically generated">
            <a:extLst>
              <a:ext uri="{FF2B5EF4-FFF2-40B4-BE49-F238E27FC236}">
                <a16:creationId xmlns:a16="http://schemas.microsoft.com/office/drawing/2014/main" id="{035C694C-7ECA-4E6B-AD5F-8E4CF0EC0C97}"/>
              </a:ext>
            </a:extLst>
          </p:cNvPr>
          <p:cNvPicPr>
            <a:picLocks noChangeAspect="1"/>
          </p:cNvPicPr>
          <p:nvPr userDrawn="1"/>
        </p:nvPicPr>
        <p:blipFill>
          <a:blip r:embed="rId5"/>
          <a:stretch>
            <a:fillRect/>
          </a:stretch>
        </p:blipFill>
        <p:spPr>
          <a:xfrm>
            <a:off x="10504389" y="-174221"/>
            <a:ext cx="1992993" cy="1289078"/>
          </a:xfrm>
          <a:prstGeom prst="rect">
            <a:avLst/>
          </a:prstGeom>
        </p:spPr>
      </p:pic>
    </p:spTree>
    <p:extLst>
      <p:ext uri="{BB962C8B-B14F-4D97-AF65-F5344CB8AC3E}">
        <p14:creationId xmlns:p14="http://schemas.microsoft.com/office/powerpoint/2010/main" val="3036001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_Title Only">
    <p:bg>
      <p:bgPr>
        <a:solidFill>
          <a:schemeClr val="bg1"/>
        </a:solidFill>
        <a:effectLst/>
      </p:bgPr>
    </p:bg>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1C0A115F-CD9C-5148-AA96-E64ABFFA7D42}"/>
              </a:ext>
            </a:extLst>
          </p:cNvPr>
          <p:cNvPicPr>
            <a:picLocks noChangeAspect="1"/>
          </p:cNvPicPr>
          <p:nvPr userDrawn="1"/>
        </p:nvPicPr>
        <p:blipFill rotWithShape="1">
          <a:blip r:embed="rId2"/>
          <a:srcRect l="3807" t="24138" r="21300" b="1014"/>
          <a:stretch/>
        </p:blipFill>
        <p:spPr>
          <a:xfrm>
            <a:off x="0" y="0"/>
            <a:ext cx="12192000" cy="6858000"/>
          </a:xfrm>
          <a:prstGeom prst="rect">
            <a:avLst/>
          </a:prstGeom>
          <a:solidFill>
            <a:schemeClr val="bg1"/>
          </a:solidFill>
        </p:spPr>
      </p:pic>
      <p:sp>
        <p:nvSpPr>
          <p:cNvPr id="9" name="Rectangle 8">
            <a:extLst>
              <a:ext uri="{FF2B5EF4-FFF2-40B4-BE49-F238E27FC236}">
                <a16:creationId xmlns:a16="http://schemas.microsoft.com/office/drawing/2014/main" id="{D1EC4646-AA49-1742-AA98-4C34712BCF3E}"/>
              </a:ext>
            </a:extLst>
          </p:cNvPr>
          <p:cNvSpPr/>
          <p:nvPr userDrawn="1"/>
        </p:nvSpPr>
        <p:spPr bwMode="auto">
          <a:xfrm>
            <a:off x="0" y="0"/>
            <a:ext cx="12192000" cy="6858000"/>
          </a:xfrm>
          <a:prstGeom prst="rect">
            <a:avLst/>
          </a:prstGeom>
          <a:solidFill>
            <a:schemeClr val="tx2">
              <a:lumMod val="50000"/>
              <a:alpha val="40000"/>
            </a:schemeClr>
          </a:solidFill>
          <a:ln>
            <a:no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pic>
        <p:nvPicPr>
          <p:cNvPr id="13" name="Picture 12">
            <a:extLst>
              <a:ext uri="{FF2B5EF4-FFF2-40B4-BE49-F238E27FC236}">
                <a16:creationId xmlns:a16="http://schemas.microsoft.com/office/drawing/2014/main" id="{5D68E50E-8550-9046-AE0D-5D950D4C7C95}"/>
              </a:ext>
            </a:extLst>
          </p:cNvPr>
          <p:cNvPicPr>
            <a:picLocks noChangeAspect="1"/>
          </p:cNvPicPr>
          <p:nvPr userDrawn="1"/>
        </p:nvPicPr>
        <p:blipFill>
          <a:blip r:embed="rId3"/>
          <a:stretch>
            <a:fillRect/>
          </a:stretch>
        </p:blipFill>
        <p:spPr>
          <a:xfrm>
            <a:off x="0" y="6375400"/>
            <a:ext cx="12192000" cy="482600"/>
          </a:xfrm>
          <a:prstGeom prst="rect">
            <a:avLst/>
          </a:prstGeom>
        </p:spPr>
      </p:pic>
      <p:pic>
        <p:nvPicPr>
          <p:cNvPr id="14" name="Picture 13">
            <a:extLst>
              <a:ext uri="{FF2B5EF4-FFF2-40B4-BE49-F238E27FC236}">
                <a16:creationId xmlns:a16="http://schemas.microsoft.com/office/drawing/2014/main" id="{1C75A1C5-7805-C844-B61A-D26A388741DF}"/>
              </a:ext>
            </a:extLst>
          </p:cNvPr>
          <p:cNvPicPr>
            <a:picLocks noChangeAspect="1"/>
          </p:cNvPicPr>
          <p:nvPr userDrawn="1"/>
        </p:nvPicPr>
        <p:blipFill>
          <a:blip r:embed="rId4"/>
          <a:stretch>
            <a:fillRect/>
          </a:stretch>
        </p:blipFill>
        <p:spPr>
          <a:xfrm>
            <a:off x="10574120" y="6550185"/>
            <a:ext cx="1444498" cy="247464"/>
          </a:xfrm>
          <a:prstGeom prst="rect">
            <a:avLst/>
          </a:prstGeom>
        </p:spPr>
      </p:pic>
      <p:pic>
        <p:nvPicPr>
          <p:cNvPr id="6" name="Picture 5" descr="Logo&#10;&#10;Description automatically generated">
            <a:extLst>
              <a:ext uri="{FF2B5EF4-FFF2-40B4-BE49-F238E27FC236}">
                <a16:creationId xmlns:a16="http://schemas.microsoft.com/office/drawing/2014/main" id="{8763685D-A3D5-4AA0-B3D4-91EE6426FD1D}"/>
              </a:ext>
            </a:extLst>
          </p:cNvPr>
          <p:cNvPicPr>
            <a:picLocks noChangeAspect="1"/>
          </p:cNvPicPr>
          <p:nvPr userDrawn="1"/>
        </p:nvPicPr>
        <p:blipFill rotWithShape="1">
          <a:blip r:embed="rId5"/>
          <a:srcRect l="19504" t="24036" r="18890" b="28121"/>
          <a:stretch/>
        </p:blipFill>
        <p:spPr>
          <a:xfrm>
            <a:off x="10496000" y="92534"/>
            <a:ext cx="1593287" cy="800829"/>
          </a:xfrm>
          <a:prstGeom prst="rect">
            <a:avLst/>
          </a:prstGeom>
        </p:spPr>
      </p:pic>
    </p:spTree>
    <p:extLst>
      <p:ext uri="{BB962C8B-B14F-4D97-AF65-F5344CB8AC3E}">
        <p14:creationId xmlns:p14="http://schemas.microsoft.com/office/powerpoint/2010/main" val="3107161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225EA5"/>
        </a:solidFill>
        <a:effectLst/>
      </p:bgPr>
    </p:bg>
    <p:spTree>
      <p:nvGrpSpPr>
        <p:cNvPr id="1" name=""/>
        <p:cNvGrpSpPr/>
        <p:nvPr/>
      </p:nvGrpSpPr>
      <p:grpSpPr>
        <a:xfrm>
          <a:off x="0" y="0"/>
          <a:ext cx="0" cy="0"/>
          <a:chOff x="0" y="0"/>
          <a:chExt cx="0" cy="0"/>
        </a:xfrm>
      </p:grpSpPr>
      <p:pic>
        <p:nvPicPr>
          <p:cNvPr id="3" name="Picture 2" descr="LLNL_Logo_WHT-LRG.png"/>
          <p:cNvPicPr>
            <a:picLocks/>
          </p:cNvPicPr>
          <p:nvPr userDrawn="1"/>
        </p:nvPicPr>
        <p:blipFill>
          <a:blip r:embed="rId2"/>
          <a:stretch>
            <a:fillRect/>
          </a:stretch>
        </p:blipFill>
        <p:spPr>
          <a:xfrm>
            <a:off x="962469" y="5437487"/>
            <a:ext cx="3688080" cy="607768"/>
          </a:xfrm>
          <a:prstGeom prst="rect">
            <a:avLst/>
          </a:prstGeom>
        </p:spPr>
      </p:pic>
    </p:spTree>
    <p:extLst>
      <p:ext uri="{BB962C8B-B14F-4D97-AF65-F5344CB8AC3E}">
        <p14:creationId xmlns:p14="http://schemas.microsoft.com/office/powerpoint/2010/main" val="2893266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6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p:txBody>
      </p:sp>
      <p:sp>
        <p:nvSpPr>
          <p:cNvPr id="6" name="Slide Number Placeholder 5"/>
          <p:cNvSpPr>
            <a:spLocks noGrp="1"/>
          </p:cNvSpPr>
          <p:nvPr>
            <p:ph type="sldNum" sz="quarter" idx="12"/>
          </p:nvPr>
        </p:nvSpPr>
        <p:spPr/>
        <p:txBody>
          <a:bodyPr/>
          <a:lstStyle/>
          <a:p>
            <a:fld id="{F621BA9E-024D-DE4D-A8C8-2AC39C7987FF}" type="slidenum">
              <a:rPr lang="en-US" smtClean="0"/>
              <a:pPr/>
              <a:t>‹#›</a:t>
            </a:fld>
            <a:endParaRPr lang="en-US"/>
          </a:p>
        </p:txBody>
      </p:sp>
      <p:sp>
        <p:nvSpPr>
          <p:cNvPr id="5" name="Title Placeholder 1">
            <a:extLst>
              <a:ext uri="{FF2B5EF4-FFF2-40B4-BE49-F238E27FC236}">
                <a16:creationId xmlns:a16="http://schemas.microsoft.com/office/drawing/2014/main" id="{B9414090-0F97-B54C-8F96-98DFA6CAC8C3}"/>
              </a:ext>
            </a:extLst>
          </p:cNvPr>
          <p:cNvSpPr>
            <a:spLocks noGrp="1"/>
          </p:cNvSpPr>
          <p:nvPr>
            <p:ph type="title"/>
          </p:nvPr>
        </p:nvSpPr>
        <p:spPr>
          <a:xfrm>
            <a:off x="1280160" y="640080"/>
            <a:ext cx="9098280" cy="1005840"/>
          </a:xfrm>
          <a:prstGeom prst="rect">
            <a:avLst/>
          </a:prstGeom>
          <a:effectLst/>
        </p:spPr>
        <p:txBody>
          <a:bodyPr vert="horz" lIns="0" tIns="0" rIns="0" bIns="0" rtlCol="0" anchor="t" anchorCtr="0">
            <a:noAutofit/>
            <a:scene3d>
              <a:camera prst="orthographicFront"/>
              <a:lightRig rig="threePt" dir="t">
                <a:rot lat="0" lon="0" rev="4800000"/>
              </a:lightRig>
            </a:scene3d>
            <a:sp3d prstMaterial="matte"/>
          </a:bodyPr>
          <a:lstStyle/>
          <a:p>
            <a:r>
              <a:rPr kumimoji="0" lang="en-US"/>
              <a:t>Click to edit Master title style</a:t>
            </a:r>
          </a:p>
        </p:txBody>
      </p:sp>
    </p:spTree>
    <p:extLst>
      <p:ext uri="{BB962C8B-B14F-4D97-AF65-F5344CB8AC3E}">
        <p14:creationId xmlns:p14="http://schemas.microsoft.com/office/powerpoint/2010/main" val="231650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emf"/><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9">
            <a:lum/>
          </a:blip>
          <a:srcRect/>
          <a:stretch>
            <a:fillRect/>
          </a:stretch>
        </a:blipFill>
        <a:effectLst/>
      </p:bgPr>
    </p:bg>
    <p:spTree>
      <p:nvGrpSpPr>
        <p:cNvPr id="1" name=""/>
        <p:cNvGrpSpPr/>
        <p:nvPr/>
      </p:nvGrpSpPr>
      <p:grpSpPr>
        <a:xfrm>
          <a:off x="0" y="0"/>
          <a:ext cx="0" cy="0"/>
          <a:chOff x="0" y="0"/>
          <a:chExt cx="0" cy="0"/>
        </a:xfrm>
      </p:grpSpPr>
      <p:pic>
        <p:nvPicPr>
          <p:cNvPr id="5" name="Picture 4" descr="Logo&#10;&#10;Description automatically generated">
            <a:extLst>
              <a:ext uri="{FF2B5EF4-FFF2-40B4-BE49-F238E27FC236}">
                <a16:creationId xmlns:a16="http://schemas.microsoft.com/office/drawing/2014/main" id="{EDDDE187-1872-48E6-BDA7-4234EB0E198E}"/>
              </a:ext>
            </a:extLst>
          </p:cNvPr>
          <p:cNvPicPr>
            <a:picLocks noChangeAspect="1"/>
          </p:cNvPicPr>
          <p:nvPr userDrawn="1"/>
        </p:nvPicPr>
        <p:blipFill>
          <a:blip r:embed="rId10"/>
          <a:stretch>
            <a:fillRect/>
          </a:stretch>
        </p:blipFill>
        <p:spPr>
          <a:xfrm>
            <a:off x="10987200" y="83446"/>
            <a:ext cx="1051560" cy="617252"/>
          </a:xfrm>
          <a:prstGeom prst="rect">
            <a:avLst/>
          </a:prstGeom>
        </p:spPr>
      </p:pic>
      <p:sp>
        <p:nvSpPr>
          <p:cNvPr id="2" name="Title Placeholder 1"/>
          <p:cNvSpPr>
            <a:spLocks noGrp="1"/>
          </p:cNvSpPr>
          <p:nvPr>
            <p:ph type="title"/>
          </p:nvPr>
        </p:nvSpPr>
        <p:spPr>
          <a:xfrm>
            <a:off x="1188720" y="548640"/>
            <a:ext cx="9144000" cy="1005840"/>
          </a:xfrm>
          <a:prstGeom prst="rect">
            <a:avLst/>
          </a:prstGeom>
          <a:effectLst/>
        </p:spPr>
        <p:txBody>
          <a:bodyPr vert="horz" lIns="0" tIns="0" rIns="0" bIns="0" rtlCol="0" anchor="t" anchorCtr="0">
            <a:noAutofit/>
            <a:scene3d>
              <a:camera prst="orthographicFront"/>
              <a:lightRig rig="threePt" dir="t">
                <a:rot lat="0" lon="0" rev="4800000"/>
              </a:lightRig>
            </a:scene3d>
            <a:sp3d prstMaterial="matte"/>
          </a:bodyPr>
          <a:lstStyle/>
          <a:p>
            <a:r>
              <a:rPr kumimoji="0" lang="en-US"/>
              <a:t>Click to edit Master title style</a:t>
            </a:r>
          </a:p>
        </p:txBody>
      </p:sp>
      <p:sp>
        <p:nvSpPr>
          <p:cNvPr id="3" name="Text Placeholder 2"/>
          <p:cNvSpPr>
            <a:spLocks noGrp="1"/>
          </p:cNvSpPr>
          <p:nvPr>
            <p:ph type="body" idx="1"/>
          </p:nvPr>
        </p:nvSpPr>
        <p:spPr>
          <a:xfrm>
            <a:off x="401173" y="1737360"/>
            <a:ext cx="10972800" cy="4611053"/>
          </a:xfrm>
          <a:prstGeom prst="rect">
            <a:avLst/>
          </a:prstGeom>
        </p:spPr>
        <p:txBody>
          <a:bodyPr vert="horz" lIns="0" tIns="0" rIns="0" bIns="0" rtlCol="0">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pic>
        <p:nvPicPr>
          <p:cNvPr id="9" name="Picture 8">
            <a:extLst>
              <a:ext uri="{FF2B5EF4-FFF2-40B4-BE49-F238E27FC236}">
                <a16:creationId xmlns:a16="http://schemas.microsoft.com/office/drawing/2014/main" id="{8DFF18EA-D56C-CB4E-9194-909979CA3DB9}"/>
              </a:ext>
            </a:extLst>
          </p:cNvPr>
          <p:cNvPicPr>
            <a:picLocks noChangeAspect="1"/>
          </p:cNvPicPr>
          <p:nvPr userDrawn="1"/>
        </p:nvPicPr>
        <p:blipFill>
          <a:blip r:embed="rId11"/>
          <a:stretch>
            <a:fillRect/>
          </a:stretch>
        </p:blipFill>
        <p:spPr>
          <a:xfrm>
            <a:off x="10574120" y="6550185"/>
            <a:ext cx="1444498" cy="247464"/>
          </a:xfrm>
          <a:prstGeom prst="rect">
            <a:avLst/>
          </a:prstGeom>
        </p:spPr>
      </p:pic>
    </p:spTree>
    <p:extLst>
      <p:ext uri="{BB962C8B-B14F-4D97-AF65-F5344CB8AC3E}">
        <p14:creationId xmlns:p14="http://schemas.microsoft.com/office/powerpoint/2010/main" val="3025687577"/>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148" r:id="rId3"/>
    <p:sldLayoutId id="2147484144" r:id="rId4"/>
    <p:sldLayoutId id="2147484149" r:id="rId5"/>
    <p:sldLayoutId id="2147484008" r:id="rId6"/>
    <p:sldLayoutId id="2147484147" r:id="rId7"/>
  </p:sldLayoutIdLst>
  <p:hf hdr="0" ftr="0" dt="0"/>
  <p:txStyles>
    <p:titleStyle>
      <a:lvl1pPr algn="l" rtl="0" eaLnBrk="1" latinLnBrk="0" hangingPunct="1">
        <a:lnSpc>
          <a:spcPct val="90000"/>
        </a:lnSpc>
        <a:spcBef>
          <a:spcPct val="0"/>
        </a:spcBef>
        <a:buNone/>
        <a:defRPr kumimoji="0" sz="3400" b="0" i="0" kern="1200">
          <a:solidFill>
            <a:schemeClr val="tx1">
              <a:lumMod val="75000"/>
              <a:lumOff val="25000"/>
            </a:schemeClr>
          </a:solidFill>
          <a:effectLst/>
          <a:latin typeface="Roboto Light" panose="02000000000000000000" pitchFamily="2" charset="0"/>
          <a:ea typeface="Roboto Light" panose="02000000000000000000" pitchFamily="2" charset="0"/>
          <a:cs typeface="Roboto Light" panose="02000000000000000000" pitchFamily="2"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Roboto" panose="02000000000000000000" pitchFamily="2" charset="0"/>
          <a:ea typeface="Roboto" panose="02000000000000000000" pitchFamily="2" charset="0"/>
          <a:cs typeface="Roboto" panose="02000000000000000000" pitchFamily="2"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Roboto" panose="02000000000000000000" pitchFamily="2" charset="0"/>
          <a:ea typeface="Roboto" panose="02000000000000000000" pitchFamily="2" charset="0"/>
          <a:cs typeface="Roboto" panose="02000000000000000000" pitchFamily="2"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Roboto" panose="02000000000000000000" pitchFamily="2" charset="0"/>
          <a:ea typeface="Roboto" panose="02000000000000000000" pitchFamily="2" charset="0"/>
          <a:cs typeface="Roboto" panose="02000000000000000000" pitchFamily="2"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Roboto" panose="02000000000000000000" pitchFamily="2" charset="0"/>
          <a:ea typeface="Roboto" panose="02000000000000000000" pitchFamily="2" charset="0"/>
          <a:cs typeface="Roboto" panose="02000000000000000000" pitchFamily="2"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Roboto" panose="02000000000000000000" pitchFamily="2" charset="0"/>
          <a:ea typeface="Roboto" panose="02000000000000000000" pitchFamily="2" charset="0"/>
          <a:cs typeface="Roboto" panose="02000000000000000000" pitchFamily="2"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6.sv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3700588" y="904509"/>
            <a:ext cx="8118710" cy="1447576"/>
          </a:xfrm>
        </p:spPr>
        <p:txBody>
          <a:bodyPr tIns="0" rIns="0" bIns="0" anchor="ctr"/>
          <a:lstStyle/>
          <a:p>
            <a:pPr algn="r"/>
            <a:r>
              <a:rPr lang="en-US" dirty="0"/>
              <a:t>Machine Learning Methods to Screen Compounds Targeting COVID-19 </a:t>
            </a:r>
          </a:p>
        </p:txBody>
      </p:sp>
      <p:pic>
        <p:nvPicPr>
          <p:cNvPr id="14" name="Picture 13">
            <a:extLst>
              <a:ext uri="{FF2B5EF4-FFF2-40B4-BE49-F238E27FC236}">
                <a16:creationId xmlns:a16="http://schemas.microsoft.com/office/drawing/2014/main" id="{03151C37-877B-BB47-AF1D-6F7E18733DED}"/>
              </a:ext>
            </a:extLst>
          </p:cNvPr>
          <p:cNvPicPr>
            <a:picLocks noChangeAspect="1"/>
          </p:cNvPicPr>
          <p:nvPr/>
        </p:nvPicPr>
        <p:blipFill>
          <a:blip r:embed="rId3"/>
          <a:stretch>
            <a:fillRect/>
          </a:stretch>
        </p:blipFill>
        <p:spPr>
          <a:xfrm>
            <a:off x="-1005840" y="1245362"/>
            <a:ext cx="626110" cy="626110"/>
          </a:xfrm>
          <a:prstGeom prst="rect">
            <a:avLst/>
          </a:prstGeom>
        </p:spPr>
      </p:pic>
      <p:pic>
        <p:nvPicPr>
          <p:cNvPr id="15" name="Picture 14">
            <a:extLst>
              <a:ext uri="{FF2B5EF4-FFF2-40B4-BE49-F238E27FC236}">
                <a16:creationId xmlns:a16="http://schemas.microsoft.com/office/drawing/2014/main" id="{1A777051-AF6D-1744-B0DB-7153F9C53A26}"/>
              </a:ext>
            </a:extLst>
          </p:cNvPr>
          <p:cNvPicPr>
            <a:picLocks noChangeAspect="1"/>
          </p:cNvPicPr>
          <p:nvPr/>
        </p:nvPicPr>
        <p:blipFill>
          <a:blip r:embed="rId4"/>
          <a:stretch>
            <a:fillRect/>
          </a:stretch>
        </p:blipFill>
        <p:spPr>
          <a:xfrm>
            <a:off x="-1027471" y="2064774"/>
            <a:ext cx="668843" cy="4031635"/>
          </a:xfrm>
          <a:prstGeom prst="rect">
            <a:avLst/>
          </a:prstGeom>
        </p:spPr>
      </p:pic>
      <p:sp>
        <p:nvSpPr>
          <p:cNvPr id="6" name="Title 1">
            <a:extLst>
              <a:ext uri="{FF2B5EF4-FFF2-40B4-BE49-F238E27FC236}">
                <a16:creationId xmlns:a16="http://schemas.microsoft.com/office/drawing/2014/main" id="{7445DDDB-C1FB-464A-873C-215EDD02A837}"/>
              </a:ext>
            </a:extLst>
          </p:cNvPr>
          <p:cNvSpPr txBox="1">
            <a:spLocks/>
          </p:cNvSpPr>
          <p:nvPr/>
        </p:nvSpPr>
        <p:spPr>
          <a:xfrm>
            <a:off x="4183225" y="2787862"/>
            <a:ext cx="7638661" cy="1000367"/>
          </a:xfrm>
          <a:prstGeom prst="rect">
            <a:avLst/>
          </a:prstGeom>
          <a:effectLst/>
        </p:spPr>
        <p:txBody>
          <a:bodyPr vert="horz" lIns="0" tIns="0" rIns="0" bIns="0" rtlCol="0" anchor="b" anchorCtr="0">
            <a:noAutofit/>
            <a:scene3d>
              <a:camera prst="orthographicFront"/>
              <a:lightRig rig="threePt" dir="t">
                <a:rot lat="0" lon="0" rev="4800000"/>
              </a:lightRig>
            </a:scene3d>
            <a:sp3d prstMaterial="matte"/>
          </a:bodyPr>
          <a:lstStyle>
            <a:lvl1pPr algn="l" rtl="0" eaLnBrk="1" latinLnBrk="0" hangingPunct="1">
              <a:lnSpc>
                <a:spcPts val="3800"/>
              </a:lnSpc>
              <a:spcBef>
                <a:spcPct val="0"/>
              </a:spcBef>
              <a:buNone/>
              <a:defRPr kumimoji="0" sz="3600" b="1" i="0" kern="1200">
                <a:solidFill>
                  <a:srgbClr val="225EA5"/>
                </a:solidFill>
                <a:effectLst/>
                <a:latin typeface="+mj-lt"/>
                <a:ea typeface="Roboto Light" panose="02000000000000000000" pitchFamily="2" charset="0"/>
                <a:cs typeface="Calibri"/>
              </a:defRPr>
            </a:lvl1pPr>
          </a:lstStyle>
          <a:p>
            <a:pPr algn="r" defTabSz="914400"/>
            <a:r>
              <a:rPr lang="en-US" sz="2600" b="0" dirty="0">
                <a:solidFill>
                  <a:schemeClr val="tx1">
                    <a:lumMod val="65000"/>
                    <a:lumOff val="35000"/>
                  </a:schemeClr>
                </a:solidFill>
                <a:latin typeface="Roboto Light"/>
                <a:ea typeface="Roboto Light"/>
              </a:rPr>
              <a:t>Team 4: Marina Dunn, Lance Fletcher, </a:t>
            </a:r>
            <a:endParaRPr lang="en-US" sz="2600" dirty="0">
              <a:solidFill>
                <a:schemeClr val="tx1">
                  <a:lumMod val="65000"/>
                  <a:lumOff val="35000"/>
                </a:schemeClr>
              </a:solidFill>
              <a:latin typeface="Roboto Light"/>
              <a:ea typeface="Roboto Light"/>
            </a:endParaRPr>
          </a:p>
          <a:p>
            <a:pPr algn="r" defTabSz="914400"/>
            <a:r>
              <a:rPr lang="en-US" sz="2600" b="0" dirty="0">
                <a:solidFill>
                  <a:schemeClr val="tx1">
                    <a:lumMod val="65000"/>
                    <a:lumOff val="35000"/>
                  </a:schemeClr>
                </a:solidFill>
                <a:latin typeface="Roboto Light"/>
                <a:ea typeface="+mj-lt"/>
                <a:cs typeface="+mj-lt"/>
              </a:rPr>
              <a:t>Moises Santiago Cardenas, </a:t>
            </a:r>
            <a:r>
              <a:rPr lang="en-US" sz="2600" b="0" dirty="0">
                <a:solidFill>
                  <a:schemeClr val="tx1">
                    <a:lumMod val="65000"/>
                    <a:lumOff val="35000"/>
                  </a:schemeClr>
                </a:solidFill>
                <a:latin typeface="Roboto Light"/>
                <a:ea typeface="Roboto Light"/>
              </a:rPr>
              <a:t>Robert Stephany </a:t>
            </a:r>
            <a:endParaRPr lang="en-US" sz="2600" dirty="0">
              <a:solidFill>
                <a:schemeClr val="tx1">
                  <a:lumMod val="65000"/>
                  <a:lumOff val="35000"/>
                </a:schemeClr>
              </a:solidFill>
              <a:latin typeface="Roboto Light"/>
              <a:ea typeface="Roboto Light"/>
            </a:endParaRPr>
          </a:p>
          <a:p>
            <a:pPr algn="r" defTabSz="914400"/>
            <a:r>
              <a:rPr lang="en-US" sz="2600" b="0" dirty="0">
                <a:solidFill>
                  <a:schemeClr val="tx1">
                    <a:lumMod val="65000"/>
                    <a:lumOff val="35000"/>
                  </a:schemeClr>
                </a:solidFill>
                <a:latin typeface="Roboto Light"/>
                <a:ea typeface="Roboto Light"/>
              </a:rPr>
              <a:t>DSSI Challenge Problem</a:t>
            </a:r>
            <a:endParaRPr lang="en-US" dirty="0">
              <a:solidFill>
                <a:schemeClr val="tx1">
                  <a:lumMod val="65000"/>
                  <a:lumOff val="35000"/>
                </a:schemeClr>
              </a:solidFill>
              <a:latin typeface="Roboto Light"/>
              <a:ea typeface="Roboto Light"/>
            </a:endParaRPr>
          </a:p>
        </p:txBody>
      </p:sp>
      <p:sp>
        <p:nvSpPr>
          <p:cNvPr id="7" name="Title 1">
            <a:extLst>
              <a:ext uri="{FF2B5EF4-FFF2-40B4-BE49-F238E27FC236}">
                <a16:creationId xmlns:a16="http://schemas.microsoft.com/office/drawing/2014/main" id="{5B1D3A14-7863-4F31-98B2-EE2021F60BB1}"/>
              </a:ext>
            </a:extLst>
          </p:cNvPr>
          <p:cNvSpPr txBox="1">
            <a:spLocks/>
          </p:cNvSpPr>
          <p:nvPr/>
        </p:nvSpPr>
        <p:spPr>
          <a:xfrm>
            <a:off x="829890" y="2787861"/>
            <a:ext cx="3865518" cy="1000367"/>
          </a:xfrm>
          <a:prstGeom prst="rect">
            <a:avLst/>
          </a:prstGeom>
          <a:effectLst/>
        </p:spPr>
        <p:txBody>
          <a:bodyPr vert="horz" lIns="0" tIns="0" rIns="0" bIns="0" rtlCol="0" anchor="b" anchorCtr="0">
            <a:noAutofit/>
            <a:scene3d>
              <a:camera prst="orthographicFront"/>
              <a:lightRig rig="threePt" dir="t">
                <a:rot lat="0" lon="0" rev="4800000"/>
              </a:lightRig>
            </a:scene3d>
            <a:sp3d prstMaterial="matte"/>
          </a:bodyPr>
          <a:lstStyle>
            <a:lvl1pPr algn="l" rtl="0" eaLnBrk="1" latinLnBrk="0" hangingPunct="1">
              <a:lnSpc>
                <a:spcPts val="3800"/>
              </a:lnSpc>
              <a:spcBef>
                <a:spcPct val="0"/>
              </a:spcBef>
              <a:buNone/>
              <a:defRPr kumimoji="0" sz="3600" b="1" i="0" kern="1200">
                <a:solidFill>
                  <a:srgbClr val="225EA5"/>
                </a:solidFill>
                <a:effectLst/>
                <a:latin typeface="+mj-lt"/>
                <a:ea typeface="Roboto Light" panose="02000000000000000000" pitchFamily="2" charset="0"/>
                <a:cs typeface="Calibri"/>
              </a:defRPr>
            </a:lvl1pPr>
          </a:lstStyle>
          <a:p>
            <a:pPr defTabSz="914400"/>
            <a:r>
              <a:rPr lang="en-US" sz="2600" b="0">
                <a:solidFill>
                  <a:srgbClr val="595959"/>
                </a:solidFill>
                <a:latin typeface="Roboto Light"/>
                <a:ea typeface="Roboto Light"/>
              </a:rPr>
              <a:t>August 9, 2022</a:t>
            </a:r>
          </a:p>
        </p:txBody>
      </p:sp>
      <p:pic>
        <p:nvPicPr>
          <p:cNvPr id="10" name="Picture 10">
            <a:extLst>
              <a:ext uri="{FF2B5EF4-FFF2-40B4-BE49-F238E27FC236}">
                <a16:creationId xmlns:a16="http://schemas.microsoft.com/office/drawing/2014/main" id="{C2E25AD8-E627-AFC9-3908-4AB94C1E2BC4}"/>
              </a:ext>
            </a:extLst>
          </p:cNvPr>
          <p:cNvPicPr>
            <a:picLocks noChangeAspect="1"/>
          </p:cNvPicPr>
          <p:nvPr/>
        </p:nvPicPr>
        <p:blipFill>
          <a:blip r:embed="rId5"/>
          <a:stretch>
            <a:fillRect/>
          </a:stretch>
        </p:blipFill>
        <p:spPr>
          <a:xfrm>
            <a:off x="831776" y="769383"/>
            <a:ext cx="1971675" cy="942975"/>
          </a:xfrm>
          <a:prstGeom prst="rect">
            <a:avLst/>
          </a:prstGeom>
        </p:spPr>
      </p:pic>
    </p:spTree>
    <p:extLst>
      <p:ext uri="{BB962C8B-B14F-4D97-AF65-F5344CB8AC3E}">
        <p14:creationId xmlns:p14="http://schemas.microsoft.com/office/powerpoint/2010/main" val="1661860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AD38-C4E5-450E-BAD8-2A4B6DA2BEBD}"/>
              </a:ext>
            </a:extLst>
          </p:cNvPr>
          <p:cNvSpPr>
            <a:spLocks noGrp="1"/>
          </p:cNvSpPr>
          <p:nvPr>
            <p:ph type="title"/>
          </p:nvPr>
        </p:nvSpPr>
        <p:spPr/>
        <p:txBody>
          <a:bodyPr/>
          <a:lstStyle/>
          <a:p>
            <a:r>
              <a:rPr lang="en-US">
                <a:latin typeface="Roboto Light"/>
                <a:ea typeface="Roboto Light"/>
              </a:rPr>
              <a:t>Task 1 Challenges</a:t>
            </a:r>
            <a:endParaRPr lang="en-US"/>
          </a:p>
        </p:txBody>
      </p:sp>
      <p:sp>
        <p:nvSpPr>
          <p:cNvPr id="5" name="TextBox 4">
            <a:extLst>
              <a:ext uri="{FF2B5EF4-FFF2-40B4-BE49-F238E27FC236}">
                <a16:creationId xmlns:a16="http://schemas.microsoft.com/office/drawing/2014/main" id="{B870EBBE-4D48-BE07-B0E5-C653392488D0}"/>
              </a:ext>
            </a:extLst>
          </p:cNvPr>
          <p:cNvSpPr txBox="1"/>
          <p:nvPr/>
        </p:nvSpPr>
        <p:spPr>
          <a:xfrm>
            <a:off x="822960" y="1371600"/>
            <a:ext cx="10230374" cy="53387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US" sz="2400" dirty="0">
                <a:latin typeface=""/>
                <a:ea typeface="+mn-lt"/>
                <a:cs typeface="Arial"/>
              </a:rPr>
              <a:t>Data Cleaning: fewer samples, data imbalance</a:t>
            </a:r>
          </a:p>
          <a:p>
            <a:pPr marL="342900" indent="-342900">
              <a:lnSpc>
                <a:spcPct val="150000"/>
              </a:lnSpc>
              <a:buFont typeface="Arial,Sans-Serif"/>
              <a:buChar char="•"/>
            </a:pPr>
            <a:r>
              <a:rPr lang="en-US" sz="2400" dirty="0">
                <a:latin typeface=""/>
                <a:ea typeface="+mn-lt"/>
                <a:cs typeface="Arial"/>
              </a:rPr>
              <a:t>Dataset nuances</a:t>
            </a:r>
          </a:p>
          <a:p>
            <a:pPr marL="342900" indent="-342900">
              <a:lnSpc>
                <a:spcPct val="150000"/>
              </a:lnSpc>
              <a:buFont typeface="Arial,Sans-Serif"/>
              <a:buChar char="•"/>
            </a:pPr>
            <a:r>
              <a:rPr lang="en-US" sz="2400" dirty="0">
                <a:latin typeface=""/>
                <a:ea typeface="+mn-lt"/>
                <a:cs typeface="Arial"/>
              </a:rPr>
              <a:t>Scientific background</a:t>
            </a:r>
            <a:endParaRPr lang="en-US" sz="2400" dirty="0">
              <a:latin typeface=""/>
              <a:ea typeface="Roboto Light"/>
              <a:cs typeface="Arial"/>
            </a:endParaRPr>
          </a:p>
          <a:p>
            <a:pPr marL="342900" indent="-342900">
              <a:lnSpc>
                <a:spcPct val="150000"/>
              </a:lnSpc>
              <a:buFont typeface="Arial"/>
              <a:buChar char="•"/>
            </a:pPr>
            <a:r>
              <a:rPr lang="en-US" sz="2400" dirty="0">
                <a:latin typeface=""/>
                <a:ea typeface="Roboto Light"/>
                <a:cs typeface="Arial"/>
              </a:rPr>
              <a:t>Time Constraints</a:t>
            </a:r>
          </a:p>
          <a:p>
            <a:pPr marL="342900" indent="-342900">
              <a:lnSpc>
                <a:spcPct val="150000"/>
              </a:lnSpc>
              <a:buFont typeface="Arial"/>
              <a:buChar char="•"/>
            </a:pPr>
            <a:endParaRPr lang="en-US" sz="2400" dirty="0">
              <a:latin typeface=""/>
              <a:ea typeface="Roboto Light"/>
              <a:cs typeface="Arial"/>
            </a:endParaRPr>
          </a:p>
          <a:p>
            <a:pPr>
              <a:lnSpc>
                <a:spcPct val="150000"/>
              </a:lnSpc>
            </a:pPr>
            <a:endParaRPr lang="en-US" sz="2400" dirty="0">
              <a:latin typeface=""/>
              <a:ea typeface="Roboto Light"/>
              <a:cs typeface="Arial"/>
            </a:endParaRPr>
          </a:p>
          <a:p>
            <a:pPr marL="342900" indent="-342900">
              <a:lnSpc>
                <a:spcPct val="150000"/>
              </a:lnSpc>
              <a:buFont typeface="Arial"/>
              <a:buChar char="•"/>
            </a:pPr>
            <a:r>
              <a:rPr lang="en-US" sz="2400" dirty="0">
                <a:latin typeface=""/>
                <a:ea typeface="Roboto Light"/>
                <a:cs typeface="Arial"/>
              </a:rPr>
              <a:t>Look at additional metrics (ROC AUC, etc.)</a:t>
            </a:r>
          </a:p>
          <a:p>
            <a:pPr marL="342900" indent="-342900">
              <a:lnSpc>
                <a:spcPct val="150000"/>
              </a:lnSpc>
              <a:buFont typeface="Arial"/>
              <a:buChar char="•"/>
            </a:pPr>
            <a:r>
              <a:rPr lang="en-US" sz="2400" dirty="0">
                <a:latin typeface=""/>
                <a:ea typeface="Roboto Light"/>
                <a:cs typeface="Arial"/>
              </a:rPr>
              <a:t>Try fusion of models (i.e.</a:t>
            </a:r>
            <a:r>
              <a:rPr lang="en-US" sz="2400" dirty="0">
                <a:latin typeface=""/>
              </a:rPr>
              <a:t> average final layer activations)</a:t>
            </a:r>
            <a:endParaRPr lang="en-US" sz="2400" dirty="0">
              <a:latin typeface=""/>
              <a:ea typeface="Roboto Light"/>
              <a:cs typeface="Arial" panose="020B0604020202020204" pitchFamily="34" charset="0"/>
            </a:endParaRPr>
          </a:p>
          <a:p>
            <a:pPr marL="342900" indent="-342900">
              <a:lnSpc>
                <a:spcPct val="150000"/>
              </a:lnSpc>
              <a:buFont typeface="Arial"/>
              <a:buChar char="•"/>
            </a:pPr>
            <a:r>
              <a:rPr lang="en-US" sz="2400" dirty="0">
                <a:latin typeface=""/>
                <a:ea typeface="Roboto Light"/>
                <a:cs typeface="Arial"/>
              </a:rPr>
              <a:t>Additional feature analysis</a:t>
            </a:r>
            <a:endParaRPr lang="en-US" sz="2400" dirty="0">
              <a:latin typeface=""/>
              <a:ea typeface="Roboto Light"/>
              <a:cs typeface="Arial" panose="020B0604020202020204" pitchFamily="34" charset="0"/>
            </a:endParaRPr>
          </a:p>
          <a:p>
            <a:pPr marL="800100" lvl="1" indent="-342900">
              <a:lnSpc>
                <a:spcPct val="150000"/>
              </a:lnSpc>
              <a:buFont typeface="Arial"/>
              <a:buChar char="•"/>
            </a:pPr>
            <a:endParaRPr lang="en-US" sz="2200" b="1" dirty="0">
              <a:latin typeface="Arial" panose="020B0604020202020204" pitchFamily="34" charset="0"/>
              <a:ea typeface="Roboto Light"/>
              <a:cs typeface="Arial" panose="020B0604020202020204" pitchFamily="34" charset="0"/>
            </a:endParaRPr>
          </a:p>
        </p:txBody>
      </p:sp>
      <p:sp>
        <p:nvSpPr>
          <p:cNvPr id="4" name="Title 1">
            <a:extLst>
              <a:ext uri="{FF2B5EF4-FFF2-40B4-BE49-F238E27FC236}">
                <a16:creationId xmlns:a16="http://schemas.microsoft.com/office/drawing/2014/main" id="{D85F9455-59B4-9809-A65C-1F3787A1AE10}"/>
              </a:ext>
            </a:extLst>
          </p:cNvPr>
          <p:cNvSpPr>
            <a:spLocks noGrp="1"/>
          </p:cNvSpPr>
          <p:nvPr/>
        </p:nvSpPr>
        <p:spPr>
          <a:xfrm>
            <a:off x="1005840" y="3908716"/>
            <a:ext cx="9144000" cy="1005840"/>
          </a:xfrm>
          <a:prstGeom prst="rect">
            <a:avLst/>
          </a:prstGeom>
          <a:effectLst/>
        </p:spPr>
        <p:txBody>
          <a:bodyPr vert="horz" lIns="0" tIns="0" rIns="0" bIns="0" rtlCol="0" anchor="t" anchorCtr="0">
            <a:noAutofit/>
            <a:scene3d>
              <a:camera prst="orthographicFront"/>
              <a:lightRig rig="threePt" dir="t">
                <a:rot lat="0" lon="0" rev="4800000"/>
              </a:lightRig>
            </a:scene3d>
            <a:sp3d prstMaterial="matte"/>
          </a:bodyPr>
          <a:lstStyle>
            <a:lvl1pPr algn="l" rtl="0" eaLnBrk="1" latinLnBrk="0" hangingPunct="1">
              <a:lnSpc>
                <a:spcPct val="90000"/>
              </a:lnSpc>
              <a:spcBef>
                <a:spcPct val="0"/>
              </a:spcBef>
              <a:buNone/>
              <a:defRPr kumimoji="0" sz="3400" b="0" i="0" kern="1200">
                <a:solidFill>
                  <a:schemeClr val="tx1">
                    <a:lumMod val="75000"/>
                    <a:lumOff val="25000"/>
                  </a:schemeClr>
                </a:solidFill>
                <a:effectLst/>
                <a:latin typeface="Roboto Light" panose="02000000000000000000" pitchFamily="2" charset="0"/>
                <a:ea typeface="Roboto Light" panose="02000000000000000000" pitchFamily="2" charset="0"/>
                <a:cs typeface="Roboto Light" panose="02000000000000000000" pitchFamily="2" charset="0"/>
              </a:defRPr>
            </a:lvl1pPr>
          </a:lstStyle>
          <a:p>
            <a:r>
              <a:rPr lang="en-US" dirty="0">
                <a:latin typeface="Roboto Light"/>
                <a:ea typeface="Roboto Light"/>
              </a:rPr>
              <a:t>If We Had More Time….</a:t>
            </a:r>
            <a:endParaRPr lang="en-US" dirty="0"/>
          </a:p>
        </p:txBody>
      </p:sp>
    </p:spTree>
    <p:extLst>
      <p:ext uri="{BB962C8B-B14F-4D97-AF65-F5344CB8AC3E}">
        <p14:creationId xmlns:p14="http://schemas.microsoft.com/office/powerpoint/2010/main" val="2354998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7938D-B210-4F87-B2BF-D68672A63BB8}"/>
              </a:ext>
            </a:extLst>
          </p:cNvPr>
          <p:cNvSpPr txBox="1"/>
          <p:nvPr/>
        </p:nvSpPr>
        <p:spPr>
          <a:xfrm>
            <a:off x="1046278" y="2221992"/>
            <a:ext cx="11035109" cy="2031325"/>
          </a:xfrm>
          <a:prstGeom prst="rect">
            <a:avLst/>
          </a:prstGeom>
          <a:noFill/>
        </p:spPr>
        <p:txBody>
          <a:bodyPr wrap="square" lIns="91440" tIns="45720" rIns="91440" bIns="45720" rtlCol="0" anchor="t">
            <a:spAutoFit/>
          </a:bodyPr>
          <a:lstStyle/>
          <a:p>
            <a:r>
              <a:rPr lang="en-US" sz="6600" b="1">
                <a:solidFill>
                  <a:schemeClr val="bg1"/>
                </a:solidFill>
                <a:latin typeface="Roboto"/>
                <a:ea typeface="Roboto"/>
              </a:rPr>
              <a:t>Task 2</a:t>
            </a:r>
            <a:endParaRPr lang="en-US">
              <a:solidFill>
                <a:schemeClr val="bg1"/>
              </a:solidFill>
            </a:endParaRPr>
          </a:p>
          <a:p>
            <a:r>
              <a:rPr lang="en-US" sz="6000">
                <a:solidFill>
                  <a:schemeClr val="bg1"/>
                </a:solidFill>
                <a:ea typeface="+mn-lt"/>
                <a:cs typeface="+mn-lt"/>
              </a:rPr>
              <a:t>3D Ligand Structures</a:t>
            </a:r>
            <a:endParaRPr lang="en-US" sz="6000">
              <a:ea typeface="+mn-lt"/>
              <a:cs typeface="+mn-lt"/>
            </a:endParaRPr>
          </a:p>
        </p:txBody>
      </p:sp>
      <p:sp>
        <p:nvSpPr>
          <p:cNvPr id="4" name="Rectangle 7">
            <a:extLst>
              <a:ext uri="{FF2B5EF4-FFF2-40B4-BE49-F238E27FC236}">
                <a16:creationId xmlns:a16="http://schemas.microsoft.com/office/drawing/2014/main" id="{5B5F8569-2602-42A8-9C33-F8D89486D73E}"/>
              </a:ext>
            </a:extLst>
          </p:cNvPr>
          <p:cNvSpPr>
            <a:spLocks noChangeArrowheads="1"/>
          </p:cNvSpPr>
          <p:nvPr/>
        </p:nvSpPr>
        <p:spPr bwMode="auto">
          <a:xfrm rot="10800000">
            <a:off x="1129891" y="3216389"/>
            <a:ext cx="7466289" cy="95696"/>
          </a:xfrm>
          <a:prstGeom prst="parallelogram">
            <a:avLst/>
          </a:prstGeom>
          <a:solidFill>
            <a:srgbClr val="A1C554"/>
          </a:solidFill>
          <a:ln w="9525">
            <a:noFill/>
            <a:miter lim="800000"/>
            <a:headEnd/>
            <a:tailEnd/>
          </a:ln>
          <a:effectLst/>
        </p:spPr>
        <p:txBody>
          <a:bodyPr wrap="square" anchor="ctr" anchorCtr="0">
            <a:noAutofit/>
          </a:bodyPr>
          <a:lstStyle/>
          <a:p>
            <a:pPr algn="ctr" eaLnBrk="0" hangingPunct="0"/>
            <a:endParaRPr lang="en-US" sz="2200">
              <a:solidFill>
                <a:schemeClr val="bg1"/>
              </a:solidFill>
              <a:latin typeface="Roboto Medium" panose="02000000000000000000" pitchFamily="2" charset="0"/>
              <a:ea typeface="Roboto Medium" panose="02000000000000000000" pitchFamily="2" charset="0"/>
              <a:cs typeface="Roboto Medium" panose="02000000000000000000" pitchFamily="2" charset="0"/>
            </a:endParaRPr>
          </a:p>
        </p:txBody>
      </p:sp>
    </p:spTree>
    <p:extLst>
      <p:ext uri="{BB962C8B-B14F-4D97-AF65-F5344CB8AC3E}">
        <p14:creationId xmlns:p14="http://schemas.microsoft.com/office/powerpoint/2010/main" val="187235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AD38-C4E5-450E-BAD8-2A4B6DA2BEBD}"/>
              </a:ext>
            </a:extLst>
          </p:cNvPr>
          <p:cNvSpPr>
            <a:spLocks noGrp="1"/>
          </p:cNvSpPr>
          <p:nvPr>
            <p:ph type="title"/>
          </p:nvPr>
        </p:nvSpPr>
        <p:spPr/>
        <p:txBody>
          <a:bodyPr/>
          <a:lstStyle/>
          <a:p>
            <a:r>
              <a:rPr lang="en-US">
                <a:latin typeface="Roboto Light"/>
                <a:ea typeface="Roboto Light"/>
              </a:rPr>
              <a:t>Graph Neural Network Convolutions</a:t>
            </a:r>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172D769-6D17-C3EE-3EFB-57D7EC0370E4}"/>
                  </a:ext>
                </a:extLst>
              </p:cNvPr>
              <p:cNvSpPr txBox="1"/>
              <p:nvPr/>
            </p:nvSpPr>
            <p:spPr>
              <a:xfrm>
                <a:off x="955786" y="1051560"/>
                <a:ext cx="10230374" cy="54945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dirty="0">
                    <a:latin typeface="Arial" panose="020B0604020202020204" pitchFamily="34" charset="0"/>
                    <a:ea typeface="Roboto Light"/>
                    <a:cs typeface="Arial" panose="020B0604020202020204" pitchFamily="34" charset="0"/>
                  </a:rPr>
                  <a:t>Let </a:t>
                </a:r>
                <a14:m>
                  <m:oMath xmlns:m="http://schemas.openxmlformats.org/officeDocument/2006/math">
                    <m:r>
                      <a:rPr lang="en-US" sz="2200" i="1" dirty="0" smtClean="0">
                        <a:latin typeface="Cambria Math" panose="02040503050406030204" pitchFamily="18" charset="0"/>
                        <a:ea typeface="Roboto Light"/>
                        <a:cs typeface="Arial" panose="020B0604020202020204" pitchFamily="34" charset="0"/>
                      </a:rPr>
                      <m:t>𝐺</m:t>
                    </m:r>
                    <m:r>
                      <a:rPr lang="en-US" sz="2200" i="1" dirty="0" smtClean="0">
                        <a:latin typeface="Cambria Math" panose="02040503050406030204" pitchFamily="18" charset="0"/>
                        <a:ea typeface="Roboto Light"/>
                        <a:cs typeface="Arial" panose="020B0604020202020204" pitchFamily="34" charset="0"/>
                      </a:rPr>
                      <m:t>=(</m:t>
                    </m:r>
                    <m:r>
                      <a:rPr lang="en-US" sz="2200" i="1" dirty="0" smtClean="0">
                        <a:latin typeface="Cambria Math" panose="02040503050406030204" pitchFamily="18" charset="0"/>
                        <a:ea typeface="Roboto Light"/>
                        <a:cs typeface="Arial" panose="020B0604020202020204" pitchFamily="34" charset="0"/>
                      </a:rPr>
                      <m:t>𝑉</m:t>
                    </m:r>
                    <m:r>
                      <a:rPr lang="en-US" sz="2200" i="1" dirty="0" smtClean="0">
                        <a:latin typeface="Cambria Math" panose="02040503050406030204" pitchFamily="18" charset="0"/>
                        <a:ea typeface="Roboto Light"/>
                        <a:cs typeface="Arial" panose="020B0604020202020204" pitchFamily="34" charset="0"/>
                      </a:rPr>
                      <m:t>, </m:t>
                    </m:r>
                    <m:r>
                      <a:rPr lang="en-US" sz="2200" i="1" dirty="0" smtClean="0">
                        <a:latin typeface="Cambria Math" panose="02040503050406030204" pitchFamily="18" charset="0"/>
                        <a:ea typeface="Roboto Light"/>
                        <a:cs typeface="Arial" panose="020B0604020202020204" pitchFamily="34" charset="0"/>
                      </a:rPr>
                      <m:t>𝐸</m:t>
                    </m:r>
                    <m:r>
                      <a:rPr lang="en-US" sz="2200" i="1" dirty="0" smtClean="0">
                        <a:latin typeface="Cambria Math" panose="02040503050406030204" pitchFamily="18" charset="0"/>
                        <a:ea typeface="Roboto Light"/>
                        <a:cs typeface="Arial" panose="020B0604020202020204" pitchFamily="34" charset="0"/>
                      </a:rPr>
                      <m:t>)</m:t>
                    </m:r>
                  </m:oMath>
                </a14:m>
                <a:r>
                  <a:rPr lang="en-US" sz="2200" dirty="0">
                    <a:latin typeface="Arial" panose="020B0604020202020204" pitchFamily="34" charset="0"/>
                    <a:ea typeface="Roboto Light"/>
                    <a:cs typeface="Arial" panose="020B0604020202020204" pitchFamily="34" charset="0"/>
                  </a:rPr>
                  <a:t> be a graph</a:t>
                </a:r>
              </a:p>
              <a:p>
                <a:pPr marL="800100" lvl="1" indent="-342900">
                  <a:buFont typeface="Arial"/>
                  <a:buChar char="•"/>
                </a:pPr>
                <a:r>
                  <a:rPr lang="en-US" sz="2000" dirty="0">
                    <a:latin typeface="Arial" panose="020B0604020202020204" pitchFamily="34" charset="0"/>
                    <a:ea typeface="Roboto Light"/>
                    <a:cs typeface="Arial" panose="020B0604020202020204" pitchFamily="34" charset="0"/>
                  </a:rPr>
                  <a:t>Assume for each vertex </a:t>
                </a:r>
                <a14:m>
                  <m:oMath xmlns:m="http://schemas.openxmlformats.org/officeDocument/2006/math">
                    <m:r>
                      <a:rPr lang="en-US" sz="2000" i="1" dirty="0" smtClean="0">
                        <a:latin typeface="Cambria Math" panose="02040503050406030204" pitchFamily="18" charset="0"/>
                        <a:ea typeface="Roboto Light"/>
                        <a:cs typeface="Arial"/>
                      </a:rPr>
                      <m:t>𝑣</m:t>
                    </m:r>
                    <m:r>
                      <a:rPr lang="en-US" sz="2000" i="1" dirty="0">
                        <a:latin typeface="Cambria Math" panose="02040503050406030204" pitchFamily="18" charset="0"/>
                        <a:ea typeface="Roboto Light"/>
                        <a:cs typeface="Arial"/>
                      </a:rPr>
                      <m:t> </m:t>
                    </m:r>
                    <m:r>
                      <a:rPr lang="en-US" sz="2000" i="1" dirty="0" smtClean="0">
                        <a:latin typeface="Cambria Math" panose="02040503050406030204" pitchFamily="18" charset="0"/>
                        <a:ea typeface="Roboto Light"/>
                        <a:cs typeface="Arial"/>
                      </a:rPr>
                      <m:t>∈</m:t>
                    </m:r>
                    <m:r>
                      <a:rPr lang="en-US" sz="2000" i="1" dirty="0">
                        <a:latin typeface="Cambria Math" panose="02040503050406030204" pitchFamily="18" charset="0"/>
                        <a:ea typeface="Roboto Light"/>
                        <a:cs typeface="Arial"/>
                      </a:rPr>
                      <m:t> </m:t>
                    </m:r>
                    <m:r>
                      <a:rPr lang="en-US" sz="2000" i="1" dirty="0" smtClean="0">
                        <a:latin typeface="Cambria Math" panose="02040503050406030204" pitchFamily="18" charset="0"/>
                        <a:ea typeface="Roboto Light"/>
                        <a:cs typeface="Arial"/>
                      </a:rPr>
                      <m:t>𝑉</m:t>
                    </m:r>
                  </m:oMath>
                </a14:m>
                <a:r>
                  <a:rPr lang="en-US" sz="2000" dirty="0">
                    <a:latin typeface="Arial" panose="020B0604020202020204" pitchFamily="34" charset="0"/>
                    <a:ea typeface="Roboto Light"/>
                    <a:cs typeface="Arial" panose="020B0604020202020204" pitchFamily="34" charset="0"/>
                  </a:rPr>
                  <a:t>, there is a feature vector </a:t>
                </a:r>
                <a14:m>
                  <m:oMath xmlns:m="http://schemas.openxmlformats.org/officeDocument/2006/math">
                    <m:sSubSup>
                      <m:sSubSupPr>
                        <m:ctrlPr>
                          <a:rPr lang="en-US" sz="2000" b="0" i="1" smtClean="0">
                            <a:latin typeface="Cambria Math" panose="02040503050406030204" pitchFamily="18" charset="0"/>
                            <a:cs typeface="Arial"/>
                          </a:rPr>
                        </m:ctrlPr>
                      </m:sSubSupPr>
                      <m:e>
                        <m:r>
                          <a:rPr lang="en-US" sz="2000" b="0" i="1" smtClean="0">
                            <a:latin typeface="Cambria Math" panose="02040503050406030204" pitchFamily="18" charset="0"/>
                            <a:cs typeface="Arial"/>
                          </a:rPr>
                          <m:t>h</m:t>
                        </m:r>
                      </m:e>
                      <m:sub>
                        <m:r>
                          <a:rPr lang="en-US" sz="2000" b="0" i="1" smtClean="0">
                            <a:latin typeface="Cambria Math" panose="02040503050406030204" pitchFamily="18" charset="0"/>
                            <a:cs typeface="Arial"/>
                          </a:rPr>
                          <m:t>𝑣</m:t>
                        </m:r>
                      </m:sub>
                      <m:sup>
                        <m:r>
                          <a:rPr lang="en-US" sz="2000" b="0" i="1" smtClean="0">
                            <a:latin typeface="Cambria Math" panose="02040503050406030204" pitchFamily="18" charset="0"/>
                            <a:cs typeface="Arial"/>
                          </a:rPr>
                          <m:t>0</m:t>
                        </m:r>
                      </m:sup>
                    </m:sSubSup>
                  </m:oMath>
                </a14:m>
                <a:endParaRPr lang="en-US" sz="2000" b="0" dirty="0">
                  <a:latin typeface="Arial" panose="020B0604020202020204" pitchFamily="34" charset="0"/>
                  <a:cs typeface="Arial" panose="020B0604020202020204" pitchFamily="34" charset="0"/>
                </a:endParaRPr>
              </a:p>
              <a:p>
                <a:pPr marL="342900" indent="-342900">
                  <a:buFont typeface="Arial"/>
                  <a:buChar char="•"/>
                </a:pPr>
                <a:r>
                  <a:rPr lang="en-US" sz="2200" b="1" dirty="0">
                    <a:latin typeface="Arial" panose="020B0604020202020204" pitchFamily="34" charset="0"/>
                    <a:ea typeface="Roboto Light"/>
                    <a:cs typeface="Arial" panose="020B0604020202020204" pitchFamily="34" charset="0"/>
                  </a:rPr>
                  <a:t>Goal</a:t>
                </a:r>
                <a:r>
                  <a:rPr lang="en-US" sz="2200" dirty="0">
                    <a:latin typeface="Arial" panose="020B0604020202020204" pitchFamily="34" charset="0"/>
                    <a:ea typeface="Roboto Light"/>
                    <a:cs typeface="Arial" panose="020B0604020202020204" pitchFamily="34" charset="0"/>
                  </a:rPr>
                  <a:t>: map feature vectors, </a:t>
                </a:r>
                <a14:m>
                  <m:oMath xmlns:m="http://schemas.openxmlformats.org/officeDocument/2006/math">
                    <m:r>
                      <a:rPr lang="en-US" sz="2200" b="0" i="1" smtClean="0">
                        <a:latin typeface="Cambria Math" panose="02040503050406030204" pitchFamily="18" charset="0"/>
                        <a:ea typeface="Roboto Light"/>
                        <a:cs typeface="Arial"/>
                      </a:rPr>
                      <m:t>{ </m:t>
                    </m:r>
                    <m:sSubSup>
                      <m:sSubSupPr>
                        <m:ctrlPr>
                          <a:rPr lang="en-US" sz="2200" b="0" i="1" smtClean="0">
                            <a:latin typeface="Cambria Math" panose="02040503050406030204" pitchFamily="18" charset="0"/>
                            <a:cs typeface="Arial"/>
                          </a:rPr>
                        </m:ctrlPr>
                      </m:sSubSupPr>
                      <m:e>
                        <m:r>
                          <a:rPr lang="en-US" sz="2200" b="0" i="1" smtClean="0">
                            <a:latin typeface="Cambria Math" panose="02040503050406030204" pitchFamily="18" charset="0"/>
                            <a:cs typeface="Arial"/>
                          </a:rPr>
                          <m:t>h</m:t>
                        </m:r>
                      </m:e>
                      <m:sub>
                        <m:r>
                          <a:rPr lang="en-US" sz="2200" b="0" i="1" smtClean="0">
                            <a:latin typeface="Cambria Math" panose="02040503050406030204" pitchFamily="18" charset="0"/>
                            <a:cs typeface="Arial"/>
                          </a:rPr>
                          <m:t>𝑣</m:t>
                        </m:r>
                      </m:sub>
                      <m:sup>
                        <m:r>
                          <a:rPr lang="en-US" sz="2200" b="0" i="1" smtClean="0">
                            <a:latin typeface="Cambria Math" panose="02040503050406030204" pitchFamily="18" charset="0"/>
                            <a:cs typeface="Arial"/>
                          </a:rPr>
                          <m:t>0</m:t>
                        </m:r>
                      </m:sup>
                    </m:sSubSup>
                    <m:r>
                      <a:rPr lang="en-US" sz="2200" b="0" i="1" smtClean="0">
                        <a:latin typeface="Cambria Math" panose="02040503050406030204" pitchFamily="18" charset="0"/>
                        <a:cs typeface="Arial"/>
                      </a:rPr>
                      <m:t> :</m:t>
                    </m:r>
                    <m:r>
                      <a:rPr lang="en-US" sz="2200" b="0" i="1" smtClean="0">
                        <a:latin typeface="Cambria Math" panose="02040503050406030204" pitchFamily="18" charset="0"/>
                        <a:cs typeface="Arial"/>
                      </a:rPr>
                      <m:t>𝑣</m:t>
                    </m:r>
                    <m:r>
                      <a:rPr lang="en-US" sz="2200" b="0" i="1" smtClean="0">
                        <a:latin typeface="Cambria Math" panose="02040503050406030204" pitchFamily="18" charset="0"/>
                        <a:cs typeface="Arial"/>
                      </a:rPr>
                      <m:t>∈</m:t>
                    </m:r>
                    <m:r>
                      <a:rPr lang="en-US" sz="2200" b="0" i="1" smtClean="0">
                        <a:latin typeface="Cambria Math" panose="02040503050406030204" pitchFamily="18" charset="0"/>
                        <a:cs typeface="Arial"/>
                      </a:rPr>
                      <m:t>𝑉</m:t>
                    </m:r>
                    <m:r>
                      <a:rPr lang="en-US" sz="2200" b="0" i="1" smtClean="0">
                        <a:latin typeface="Cambria Math" panose="02040503050406030204" pitchFamily="18" charset="0"/>
                        <a:cs typeface="Arial"/>
                      </a:rPr>
                      <m:t>}</m:t>
                    </m:r>
                  </m:oMath>
                </a14:m>
                <a:r>
                  <a:rPr lang="en-US" sz="2200" dirty="0">
                    <a:latin typeface="Arial" panose="020B0604020202020204" pitchFamily="34" charset="0"/>
                    <a:ea typeface="Roboto Light"/>
                    <a:cs typeface="Arial" panose="020B0604020202020204" pitchFamily="34" charset="0"/>
                  </a:rPr>
                  <a:t> to a graph label.</a:t>
                </a:r>
              </a:p>
              <a:p>
                <a:pPr marL="342900" indent="-342900">
                  <a:buFont typeface="Arial"/>
                  <a:buChar char="•"/>
                </a:pPr>
                <a:r>
                  <a:rPr lang="en-US" sz="2200" dirty="0">
                    <a:latin typeface="Arial" panose="020B0604020202020204" pitchFamily="34" charset="0"/>
                    <a:ea typeface="Roboto Light"/>
                    <a:cs typeface="Arial" panose="020B0604020202020204" pitchFamily="34" charset="0"/>
                  </a:rPr>
                  <a:t>Modern architectures generally use </a:t>
                </a:r>
                <a:r>
                  <a:rPr lang="en-US" sz="2200" b="1" dirty="0">
                    <a:latin typeface="Arial" panose="020B0604020202020204" pitchFamily="34" charset="0"/>
                    <a:ea typeface="Roboto Light"/>
                    <a:cs typeface="Arial" panose="020B0604020202020204" pitchFamily="34" charset="0"/>
                  </a:rPr>
                  <a:t>graph convolution</a:t>
                </a:r>
                <a:r>
                  <a:rPr lang="en-US" sz="2200" dirty="0">
                    <a:latin typeface="Arial" panose="020B0604020202020204" pitchFamily="34" charset="0"/>
                    <a:ea typeface="Roboto Light"/>
                    <a:cs typeface="Arial" panose="020B0604020202020204" pitchFamily="34" charset="0"/>
                  </a:rPr>
                  <a:t> approach.</a:t>
                </a:r>
              </a:p>
              <a:p>
                <a:pPr marL="800100" lvl="1" indent="-342900">
                  <a:buFont typeface="Arial"/>
                  <a:buChar char="•"/>
                </a:pPr>
                <a:r>
                  <a:rPr lang="en-US" sz="2000" dirty="0">
                    <a:latin typeface="Arial" panose="020B0604020202020204" pitchFamily="34" charset="0"/>
                    <a:ea typeface="Roboto Light"/>
                    <a:cs typeface="Arial" panose="020B0604020202020204" pitchFamily="34" charset="0"/>
                  </a:rPr>
                  <a:t>Update each node’s feature vector based on its neighbors’. </a:t>
                </a:r>
              </a:p>
              <a:p>
                <a:pPr marL="1257300" lvl="2" indent="-342900">
                  <a:buFont typeface="Arial"/>
                  <a:buChar char="•"/>
                </a:pPr>
                <a:r>
                  <a:rPr lang="en-US" sz="2000" dirty="0">
                    <a:latin typeface="Arial" panose="020B0604020202020204" pitchFamily="34" charset="0"/>
                    <a:ea typeface="Roboto Light"/>
                    <a:cs typeface="Arial" panose="020B0604020202020204" pitchFamily="34" charset="0"/>
                  </a:rPr>
                  <a:t>Do this </a:t>
                </a:r>
                <a14:m>
                  <m:oMath xmlns:m="http://schemas.openxmlformats.org/officeDocument/2006/math">
                    <m:r>
                      <a:rPr lang="en-US" sz="2000" b="0" i="1" smtClean="0">
                        <a:latin typeface="Cambria Math" panose="02040503050406030204" pitchFamily="18" charset="0"/>
                        <a:ea typeface="Roboto Light"/>
                        <a:cs typeface="Arial"/>
                      </a:rPr>
                      <m:t>𝐿</m:t>
                    </m:r>
                    <m:r>
                      <a:rPr lang="en-US" sz="2000" b="0" i="1" smtClean="0">
                        <a:latin typeface="Cambria Math" panose="02040503050406030204" pitchFamily="18" charset="0"/>
                        <a:ea typeface="Roboto Light"/>
                        <a:cs typeface="Arial"/>
                      </a:rPr>
                      <m:t>∈</m:t>
                    </m:r>
                    <m:r>
                      <a:rPr lang="en-US" sz="2000" b="0" i="1" smtClean="0">
                        <a:latin typeface="Cambria Math" panose="02040503050406030204" pitchFamily="18" charset="0"/>
                        <a:ea typeface="Cambria Math" panose="02040503050406030204" pitchFamily="18" charset="0"/>
                        <a:cs typeface="Arial"/>
                      </a:rPr>
                      <m:t>ℕ</m:t>
                    </m:r>
                  </m:oMath>
                </a14:m>
                <a:r>
                  <a:rPr lang="en-US" sz="2000" dirty="0">
                    <a:latin typeface="Arial" panose="020B0604020202020204" pitchFamily="34" charset="0"/>
                    <a:ea typeface="Roboto Light"/>
                    <a:cs typeface="Arial" panose="020B0604020202020204" pitchFamily="34" charset="0"/>
                  </a:rPr>
                  <a:t> times. </a:t>
                </a:r>
              </a:p>
              <a:p>
                <a:pPr marL="800100" lvl="1" indent="-342900">
                  <a:buFont typeface="Arial"/>
                  <a:buChar char="•"/>
                </a:pPr>
                <a:r>
                  <a:rPr lang="en-US" sz="2000" dirty="0">
                    <a:latin typeface="Arial" panose="020B0604020202020204" pitchFamily="34" charset="0"/>
                    <a:ea typeface="Roboto Light"/>
                    <a:cs typeface="Arial" panose="020B0604020202020204" pitchFamily="34" charset="0"/>
                  </a:rPr>
                  <a:t>Combine or “pool” final feature vectors.</a:t>
                </a:r>
              </a:p>
              <a:p>
                <a:pPr marL="800100" lvl="1" indent="-342900">
                  <a:buFont typeface="Arial"/>
                  <a:buChar char="•"/>
                </a:pPr>
                <a:r>
                  <a:rPr lang="en-US" sz="2000" dirty="0">
                    <a:latin typeface="Arial" panose="020B0604020202020204" pitchFamily="34" charset="0"/>
                    <a:ea typeface="Roboto Light"/>
                    <a:cs typeface="Arial" panose="020B0604020202020204" pitchFamily="34" charset="0"/>
                  </a:rPr>
                  <a:t>Pooled vector goes through fully-connected network to make a final prediction.</a:t>
                </a:r>
              </a:p>
              <a:p>
                <a:pPr marL="342900" indent="-342900">
                  <a:buFont typeface="Arial"/>
                  <a:buChar char="•"/>
                </a:pPr>
                <a:r>
                  <a:rPr lang="en-US" sz="2200" dirty="0">
                    <a:latin typeface="Arial" panose="020B0604020202020204" pitchFamily="34" charset="0"/>
                    <a:ea typeface="Roboto Light"/>
                    <a:cs typeface="Arial" panose="020B0604020202020204" pitchFamily="34" charset="0"/>
                  </a:rPr>
                  <a:t>Graph Convolutional Networks (GCN) – </a:t>
                </a:r>
                <a:r>
                  <a:rPr lang="en-US" sz="2200" i="1" dirty="0" err="1">
                    <a:latin typeface="Arial" panose="020B0604020202020204" pitchFamily="34" charset="0"/>
                    <a:ea typeface="Roboto Light"/>
                    <a:cs typeface="Arial" panose="020B0604020202020204" pitchFamily="34" charset="0"/>
                  </a:rPr>
                  <a:t>Kipf</a:t>
                </a:r>
                <a:r>
                  <a:rPr lang="en-US" sz="2200" i="1" dirty="0">
                    <a:latin typeface="Arial" panose="020B0604020202020204" pitchFamily="34" charset="0"/>
                    <a:ea typeface="Roboto Light"/>
                    <a:cs typeface="Arial" panose="020B0604020202020204" pitchFamily="34" charset="0"/>
                  </a:rPr>
                  <a:t> 2016</a:t>
                </a:r>
                <a:endParaRPr lang="en-US" sz="2000" i="1" dirty="0">
                  <a:latin typeface="Arial" panose="020B0604020202020204" pitchFamily="34" charset="0"/>
                  <a:ea typeface="Roboto Light"/>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Sup>
                        <m:sSubSupPr>
                          <m:ctrlPr>
                            <a:rPr lang="en-US" sz="2200" i="1" smtClean="0">
                              <a:solidFill>
                                <a:srgbClr val="7030A0"/>
                              </a:solidFill>
                              <a:latin typeface="Cambria Math" panose="02040503050406030204" pitchFamily="18" charset="0"/>
                              <a:cs typeface="Arial" panose="020B0604020202020204" pitchFamily="34" charset="0"/>
                            </a:rPr>
                          </m:ctrlPr>
                        </m:sSubSupPr>
                        <m:e>
                          <m:r>
                            <a:rPr lang="en-US" sz="2200" i="1">
                              <a:solidFill>
                                <a:srgbClr val="7030A0"/>
                              </a:solidFill>
                              <a:latin typeface="Cambria Math" panose="02040503050406030204" pitchFamily="18" charset="0"/>
                              <a:cs typeface="Arial" panose="020B0604020202020204" pitchFamily="34" charset="0"/>
                            </a:rPr>
                            <m:t>h</m:t>
                          </m:r>
                        </m:e>
                        <m:sub>
                          <m:r>
                            <a:rPr lang="en-US" sz="2200" i="1">
                              <a:solidFill>
                                <a:srgbClr val="7030A0"/>
                              </a:solidFill>
                              <a:latin typeface="Cambria Math" panose="02040503050406030204" pitchFamily="18" charset="0"/>
                              <a:cs typeface="Arial" panose="020B0604020202020204" pitchFamily="34" charset="0"/>
                            </a:rPr>
                            <m:t>𝑣</m:t>
                          </m:r>
                        </m:sub>
                        <m:sup>
                          <m:r>
                            <a:rPr lang="en-US" sz="2200" i="1">
                              <a:solidFill>
                                <a:srgbClr val="7030A0"/>
                              </a:solidFill>
                              <a:latin typeface="Cambria Math" panose="02040503050406030204" pitchFamily="18" charset="0"/>
                              <a:cs typeface="Arial" panose="020B0604020202020204" pitchFamily="34" charset="0"/>
                            </a:rPr>
                            <m:t>𝑙</m:t>
                          </m:r>
                          <m:r>
                            <a:rPr lang="en-US" sz="2200" i="1">
                              <a:solidFill>
                                <a:srgbClr val="7030A0"/>
                              </a:solidFill>
                              <a:latin typeface="Cambria Math" panose="02040503050406030204" pitchFamily="18" charset="0"/>
                              <a:cs typeface="Arial" panose="020B0604020202020204" pitchFamily="34" charset="0"/>
                            </a:rPr>
                            <m:t>+1</m:t>
                          </m:r>
                        </m:sup>
                      </m:sSubSup>
                      <m:r>
                        <a:rPr lang="en-US" sz="2200" i="1">
                          <a:solidFill>
                            <a:srgbClr val="7030A0"/>
                          </a:solidFill>
                          <a:latin typeface="Cambria Math" panose="02040503050406030204" pitchFamily="18" charset="0"/>
                          <a:cs typeface="Arial" panose="020B0604020202020204" pitchFamily="34" charset="0"/>
                        </a:rPr>
                        <m:t>=</m:t>
                      </m:r>
                      <m:sSub>
                        <m:sSubPr>
                          <m:ctrlPr>
                            <a:rPr lang="en-US" sz="2200" i="1" smtClean="0">
                              <a:solidFill>
                                <a:srgbClr val="7030A0"/>
                              </a:solidFill>
                              <a:latin typeface="Cambria Math" panose="02040503050406030204" pitchFamily="18" charset="0"/>
                              <a:cs typeface="Arial" panose="020B0604020202020204" pitchFamily="34" charset="0"/>
                            </a:rPr>
                          </m:ctrlPr>
                        </m:sSubPr>
                        <m:e>
                          <m:r>
                            <a:rPr lang="en-US" sz="2200" b="0" i="1" smtClean="0">
                              <a:solidFill>
                                <a:srgbClr val="7030A0"/>
                              </a:solidFill>
                              <a:latin typeface="Cambria Math" panose="02040503050406030204" pitchFamily="18" charset="0"/>
                              <a:cs typeface="Arial" panose="020B0604020202020204" pitchFamily="34" charset="0"/>
                            </a:rPr>
                            <m:t>∑</m:t>
                          </m:r>
                        </m:e>
                        <m:sub>
                          <m:r>
                            <a:rPr lang="en-US" sz="2200" b="0" i="1" smtClean="0">
                              <a:solidFill>
                                <a:srgbClr val="7030A0"/>
                              </a:solidFill>
                              <a:latin typeface="Cambria Math" panose="02040503050406030204" pitchFamily="18" charset="0"/>
                              <a:cs typeface="Arial" panose="020B0604020202020204" pitchFamily="34" charset="0"/>
                            </a:rPr>
                            <m:t>𝑢</m:t>
                          </m:r>
                          <m:r>
                            <a:rPr lang="en-US" sz="2200" b="0" i="1" smtClean="0">
                              <a:solidFill>
                                <a:srgbClr val="7030A0"/>
                              </a:solidFill>
                              <a:latin typeface="Cambria Math" panose="02040503050406030204" pitchFamily="18" charset="0"/>
                              <a:cs typeface="Arial" panose="020B0604020202020204" pitchFamily="34" charset="0"/>
                            </a:rPr>
                            <m:t>∈</m:t>
                          </m:r>
                          <m:r>
                            <a:rPr lang="en-US" sz="2200" b="0" i="1" smtClean="0">
                              <a:solidFill>
                                <a:srgbClr val="7030A0"/>
                              </a:solidFill>
                              <a:latin typeface="Cambria Math" panose="02040503050406030204" pitchFamily="18" charset="0"/>
                              <a:cs typeface="Arial" panose="020B0604020202020204" pitchFamily="34" charset="0"/>
                            </a:rPr>
                            <m:t>𝑁</m:t>
                          </m:r>
                          <m:r>
                            <a:rPr lang="en-US" sz="2200" b="0" i="1" smtClean="0">
                              <a:solidFill>
                                <a:srgbClr val="7030A0"/>
                              </a:solidFill>
                              <a:latin typeface="Cambria Math" panose="02040503050406030204" pitchFamily="18" charset="0"/>
                              <a:cs typeface="Arial" panose="020B0604020202020204" pitchFamily="34" charset="0"/>
                            </a:rPr>
                            <m:t>(</m:t>
                          </m:r>
                          <m:r>
                            <a:rPr lang="en-US" sz="2200" b="0" i="1" smtClean="0">
                              <a:solidFill>
                                <a:srgbClr val="7030A0"/>
                              </a:solidFill>
                              <a:latin typeface="Cambria Math" panose="02040503050406030204" pitchFamily="18" charset="0"/>
                              <a:cs typeface="Arial" panose="020B0604020202020204" pitchFamily="34" charset="0"/>
                            </a:rPr>
                            <m:t>𝑣</m:t>
                          </m:r>
                          <m:r>
                            <a:rPr lang="en-US" sz="2200" b="0" i="1" smtClean="0">
                              <a:solidFill>
                                <a:srgbClr val="7030A0"/>
                              </a:solidFill>
                              <a:latin typeface="Cambria Math" panose="02040503050406030204" pitchFamily="18" charset="0"/>
                              <a:cs typeface="Arial" panose="020B0604020202020204" pitchFamily="34" charset="0"/>
                            </a:rPr>
                            <m:t>)</m:t>
                          </m:r>
                        </m:sub>
                      </m:sSub>
                      <m:sSub>
                        <m:sSubPr>
                          <m:ctrlPr>
                            <a:rPr lang="en-US" sz="2200" i="1">
                              <a:solidFill>
                                <a:srgbClr val="7030A0"/>
                              </a:solidFill>
                              <a:latin typeface="Cambria Math" panose="02040503050406030204" pitchFamily="18" charset="0"/>
                              <a:cs typeface="Arial" panose="020B0604020202020204" pitchFamily="34" charset="0"/>
                            </a:rPr>
                          </m:ctrlPr>
                        </m:sSubPr>
                        <m:e>
                          <m:r>
                            <a:rPr lang="en-US" sz="2200" i="1">
                              <a:solidFill>
                                <a:srgbClr val="7030A0"/>
                              </a:solidFill>
                              <a:latin typeface="Cambria Math" panose="02040503050406030204" pitchFamily="18" charset="0"/>
                              <a:cs typeface="Arial" panose="020B0604020202020204" pitchFamily="34" charset="0"/>
                            </a:rPr>
                            <m:t>𝑐</m:t>
                          </m:r>
                        </m:e>
                        <m:sub>
                          <m:r>
                            <a:rPr lang="en-US" sz="2200" i="1">
                              <a:solidFill>
                                <a:srgbClr val="7030A0"/>
                              </a:solidFill>
                              <a:latin typeface="Cambria Math" panose="02040503050406030204" pitchFamily="18" charset="0"/>
                              <a:cs typeface="Arial" panose="020B0604020202020204" pitchFamily="34" charset="0"/>
                            </a:rPr>
                            <m:t>𝑢</m:t>
                          </m:r>
                          <m:r>
                            <a:rPr lang="en-US" sz="2200" i="1">
                              <a:solidFill>
                                <a:srgbClr val="7030A0"/>
                              </a:solidFill>
                              <a:latin typeface="Cambria Math" panose="02040503050406030204" pitchFamily="18" charset="0"/>
                              <a:cs typeface="Arial" panose="020B0604020202020204" pitchFamily="34" charset="0"/>
                            </a:rPr>
                            <m:t>,</m:t>
                          </m:r>
                          <m:r>
                            <a:rPr lang="en-US" sz="2200" i="1">
                              <a:solidFill>
                                <a:srgbClr val="7030A0"/>
                              </a:solidFill>
                              <a:latin typeface="Cambria Math" panose="02040503050406030204" pitchFamily="18" charset="0"/>
                              <a:cs typeface="Arial" panose="020B0604020202020204" pitchFamily="34" charset="0"/>
                            </a:rPr>
                            <m:t>𝑣</m:t>
                          </m:r>
                        </m:sub>
                      </m:sSub>
                      <m:r>
                        <a:rPr lang="en-US" sz="2200" i="1">
                          <a:solidFill>
                            <a:srgbClr val="7030A0"/>
                          </a:solidFill>
                          <a:latin typeface="Cambria Math" panose="02040503050406030204" pitchFamily="18" charset="0"/>
                          <a:cs typeface="Arial" panose="020B0604020202020204" pitchFamily="34" charset="0"/>
                        </a:rPr>
                        <m:t>𝑊</m:t>
                      </m:r>
                      <m:sSubSup>
                        <m:sSubSupPr>
                          <m:ctrlPr>
                            <a:rPr lang="en-US" sz="2200" i="1">
                              <a:solidFill>
                                <a:srgbClr val="7030A0"/>
                              </a:solidFill>
                              <a:latin typeface="Cambria Math" panose="02040503050406030204" pitchFamily="18" charset="0"/>
                              <a:cs typeface="Arial" panose="020B0604020202020204" pitchFamily="34" charset="0"/>
                            </a:rPr>
                          </m:ctrlPr>
                        </m:sSubSupPr>
                        <m:e>
                          <m:r>
                            <a:rPr lang="en-US" sz="2200" i="1">
                              <a:solidFill>
                                <a:srgbClr val="7030A0"/>
                              </a:solidFill>
                              <a:latin typeface="Cambria Math" panose="02040503050406030204" pitchFamily="18" charset="0"/>
                              <a:cs typeface="Arial" panose="020B0604020202020204" pitchFamily="34" charset="0"/>
                            </a:rPr>
                            <m:t>h</m:t>
                          </m:r>
                        </m:e>
                        <m:sub>
                          <m:r>
                            <a:rPr lang="en-US" sz="2200" i="1">
                              <a:solidFill>
                                <a:srgbClr val="7030A0"/>
                              </a:solidFill>
                              <a:latin typeface="Cambria Math" panose="02040503050406030204" pitchFamily="18" charset="0"/>
                              <a:cs typeface="Arial" panose="020B0604020202020204" pitchFamily="34" charset="0"/>
                            </a:rPr>
                            <m:t>𝑢</m:t>
                          </m:r>
                        </m:sub>
                        <m:sup>
                          <m:r>
                            <a:rPr lang="en-US" sz="2200" i="1">
                              <a:solidFill>
                                <a:srgbClr val="7030A0"/>
                              </a:solidFill>
                              <a:latin typeface="Cambria Math" panose="02040503050406030204" pitchFamily="18" charset="0"/>
                              <a:cs typeface="Arial" panose="020B0604020202020204" pitchFamily="34" charset="0"/>
                            </a:rPr>
                            <m:t>𝑙</m:t>
                          </m:r>
                        </m:sup>
                      </m:sSubSup>
                    </m:oMath>
                  </m:oMathPara>
                </a14:m>
                <a:endParaRPr lang="en-US" sz="2200" dirty="0">
                  <a:solidFill>
                    <a:srgbClr val="7030A0"/>
                  </a:solidFill>
                  <a:latin typeface="Arial" panose="020B0604020202020204" pitchFamily="34" charset="0"/>
                  <a:ea typeface="Roboto Light"/>
                  <a:cs typeface="Arial" panose="020B0604020202020204" pitchFamily="34" charset="0"/>
                </a:endParaRPr>
              </a:p>
              <a:p>
                <a:endParaRPr lang="en-US" sz="2200" dirty="0">
                  <a:solidFill>
                    <a:srgbClr val="7030A0"/>
                  </a:solidFill>
                  <a:latin typeface="Arial" panose="020B0604020202020204" pitchFamily="34" charset="0"/>
                  <a:ea typeface="Roboto Light"/>
                  <a:cs typeface="Arial" panose="020B0604020202020204" pitchFamily="34" charset="0"/>
                </a:endParaRPr>
              </a:p>
              <a:p>
                <a:pPr marL="342900" indent="-342900">
                  <a:buFont typeface="Arial"/>
                  <a:buChar char="•"/>
                </a:pPr>
                <a:r>
                  <a:rPr lang="en-US" sz="2200" dirty="0">
                    <a:latin typeface="Arial" panose="020B0604020202020204" pitchFamily="34" charset="0"/>
                    <a:ea typeface="Roboto Light"/>
                    <a:cs typeface="Arial" panose="020B0604020202020204" pitchFamily="34" charset="0"/>
                  </a:rPr>
                  <a:t>Graph Sampling and Aggregation (</a:t>
                </a:r>
                <a:r>
                  <a:rPr lang="en-US" sz="2200" dirty="0" err="1">
                    <a:latin typeface="Arial" panose="020B0604020202020204" pitchFamily="34" charset="0"/>
                    <a:ea typeface="Roboto Light"/>
                    <a:cs typeface="Arial" panose="020B0604020202020204" pitchFamily="34" charset="0"/>
                  </a:rPr>
                  <a:t>GraphSAGE</a:t>
                </a:r>
                <a:r>
                  <a:rPr lang="en-US" sz="2200" dirty="0">
                    <a:latin typeface="Arial" panose="020B0604020202020204" pitchFamily="34" charset="0"/>
                    <a:ea typeface="Roboto Light"/>
                    <a:cs typeface="Arial" panose="020B0604020202020204" pitchFamily="34" charset="0"/>
                  </a:rPr>
                  <a:t>) – </a:t>
                </a:r>
                <a:r>
                  <a:rPr lang="en-US" sz="2200" i="1" dirty="0">
                    <a:latin typeface="Arial" panose="020B0604020202020204" pitchFamily="34" charset="0"/>
                    <a:ea typeface="Roboto Light"/>
                    <a:cs typeface="Arial" panose="020B0604020202020204" pitchFamily="34" charset="0"/>
                  </a:rPr>
                  <a:t>Hamilton 2017</a:t>
                </a:r>
              </a:p>
              <a:p>
                <a:pPr lvl="1"/>
                <a14:m>
                  <m:oMathPara xmlns:m="http://schemas.openxmlformats.org/officeDocument/2006/math">
                    <m:oMathParaPr>
                      <m:jc m:val="centerGroup"/>
                    </m:oMathParaPr>
                    <m:oMath xmlns:m="http://schemas.openxmlformats.org/officeDocument/2006/math">
                      <m:sSubSup>
                        <m:sSubSupPr>
                          <m:ctrlPr>
                            <a:rPr lang="en-US" sz="2200" i="1" smtClean="0">
                              <a:solidFill>
                                <a:srgbClr val="7030A0"/>
                              </a:solidFill>
                              <a:latin typeface="Cambria Math" panose="02040503050406030204" pitchFamily="18" charset="0"/>
                              <a:cs typeface="Arial" panose="020B0604020202020204" pitchFamily="34" charset="0"/>
                            </a:rPr>
                          </m:ctrlPr>
                        </m:sSubSupPr>
                        <m:e>
                          <m:r>
                            <a:rPr lang="en-US" sz="2200" i="1">
                              <a:solidFill>
                                <a:srgbClr val="7030A0"/>
                              </a:solidFill>
                              <a:latin typeface="Cambria Math" panose="02040503050406030204" pitchFamily="18" charset="0"/>
                              <a:cs typeface="Arial" panose="020B0604020202020204" pitchFamily="34" charset="0"/>
                            </a:rPr>
                            <m:t>h</m:t>
                          </m:r>
                        </m:e>
                        <m:sub>
                          <m:r>
                            <a:rPr lang="en-US" sz="2200" i="1">
                              <a:solidFill>
                                <a:srgbClr val="7030A0"/>
                              </a:solidFill>
                              <a:latin typeface="Cambria Math" panose="02040503050406030204" pitchFamily="18" charset="0"/>
                              <a:cs typeface="Arial" panose="020B0604020202020204" pitchFamily="34" charset="0"/>
                            </a:rPr>
                            <m:t>𝑣</m:t>
                          </m:r>
                        </m:sub>
                        <m:sup>
                          <m:r>
                            <a:rPr lang="en-US" sz="2200" i="1">
                              <a:solidFill>
                                <a:srgbClr val="7030A0"/>
                              </a:solidFill>
                              <a:latin typeface="Cambria Math" panose="02040503050406030204" pitchFamily="18" charset="0"/>
                              <a:cs typeface="Arial" panose="020B0604020202020204" pitchFamily="34" charset="0"/>
                            </a:rPr>
                            <m:t>𝑙</m:t>
                          </m:r>
                          <m:r>
                            <a:rPr lang="en-US" sz="2200" i="1">
                              <a:solidFill>
                                <a:srgbClr val="7030A0"/>
                              </a:solidFill>
                              <a:latin typeface="Cambria Math" panose="02040503050406030204" pitchFamily="18" charset="0"/>
                              <a:cs typeface="Arial" panose="020B0604020202020204" pitchFamily="34" charset="0"/>
                            </a:rPr>
                            <m:t>+1</m:t>
                          </m:r>
                        </m:sup>
                      </m:sSubSup>
                      <m:r>
                        <a:rPr lang="en-US" sz="2200" i="1">
                          <a:solidFill>
                            <a:srgbClr val="7030A0"/>
                          </a:solidFill>
                          <a:latin typeface="Cambria Math" panose="02040503050406030204" pitchFamily="18" charset="0"/>
                          <a:cs typeface="Arial" panose="020B0604020202020204" pitchFamily="34" charset="0"/>
                        </a:rPr>
                        <m:t>=</m:t>
                      </m:r>
                      <m:sSub>
                        <m:sSubPr>
                          <m:ctrlPr>
                            <a:rPr lang="en-US" sz="2200" i="1">
                              <a:solidFill>
                                <a:srgbClr val="7030A0"/>
                              </a:solidFill>
                              <a:latin typeface="Cambria Math" panose="02040503050406030204" pitchFamily="18" charset="0"/>
                              <a:cs typeface="Arial" panose="020B0604020202020204" pitchFamily="34" charset="0"/>
                            </a:rPr>
                          </m:ctrlPr>
                        </m:sSubPr>
                        <m:e>
                          <m:r>
                            <a:rPr lang="en-US" sz="2200" i="1">
                              <a:solidFill>
                                <a:srgbClr val="7030A0"/>
                              </a:solidFill>
                              <a:latin typeface="Cambria Math" panose="02040503050406030204" pitchFamily="18" charset="0"/>
                              <a:cs typeface="Arial" panose="020B0604020202020204" pitchFamily="34" charset="0"/>
                            </a:rPr>
                            <m:t>𝑊</m:t>
                          </m:r>
                        </m:e>
                        <m:sub>
                          <m:r>
                            <a:rPr lang="en-US" sz="2200" i="1">
                              <a:solidFill>
                                <a:srgbClr val="7030A0"/>
                              </a:solidFill>
                              <a:latin typeface="Cambria Math" panose="02040503050406030204" pitchFamily="18" charset="0"/>
                              <a:cs typeface="Arial" panose="020B0604020202020204" pitchFamily="34" charset="0"/>
                            </a:rPr>
                            <m:t>1</m:t>
                          </m:r>
                        </m:sub>
                      </m:sSub>
                      <m:sSubSup>
                        <m:sSubSupPr>
                          <m:ctrlPr>
                            <a:rPr lang="en-US" sz="2200" i="1">
                              <a:solidFill>
                                <a:srgbClr val="7030A0"/>
                              </a:solidFill>
                              <a:latin typeface="Cambria Math" panose="02040503050406030204" pitchFamily="18" charset="0"/>
                              <a:cs typeface="Arial" panose="020B0604020202020204" pitchFamily="34" charset="0"/>
                            </a:rPr>
                          </m:ctrlPr>
                        </m:sSubSupPr>
                        <m:e>
                          <m:r>
                            <a:rPr lang="en-US" sz="2200" i="1">
                              <a:solidFill>
                                <a:srgbClr val="7030A0"/>
                              </a:solidFill>
                              <a:latin typeface="Cambria Math" panose="02040503050406030204" pitchFamily="18" charset="0"/>
                              <a:cs typeface="Arial" panose="020B0604020202020204" pitchFamily="34" charset="0"/>
                            </a:rPr>
                            <m:t>h</m:t>
                          </m:r>
                        </m:e>
                        <m:sub>
                          <m:r>
                            <a:rPr lang="en-US" sz="2200" i="1">
                              <a:solidFill>
                                <a:srgbClr val="7030A0"/>
                              </a:solidFill>
                              <a:latin typeface="Cambria Math" panose="02040503050406030204" pitchFamily="18" charset="0"/>
                              <a:cs typeface="Arial" panose="020B0604020202020204" pitchFamily="34" charset="0"/>
                            </a:rPr>
                            <m:t>𝑣</m:t>
                          </m:r>
                        </m:sub>
                        <m:sup>
                          <m:r>
                            <a:rPr lang="en-US" sz="2200" i="1">
                              <a:solidFill>
                                <a:srgbClr val="7030A0"/>
                              </a:solidFill>
                              <a:latin typeface="Cambria Math" panose="02040503050406030204" pitchFamily="18" charset="0"/>
                              <a:cs typeface="Arial" panose="020B0604020202020204" pitchFamily="34" charset="0"/>
                            </a:rPr>
                            <m:t>𝑙</m:t>
                          </m:r>
                        </m:sup>
                      </m:sSubSup>
                      <m:r>
                        <a:rPr lang="en-US" sz="2200" i="1">
                          <a:solidFill>
                            <a:srgbClr val="7030A0"/>
                          </a:solidFill>
                          <a:latin typeface="Cambria Math" panose="02040503050406030204" pitchFamily="18" charset="0"/>
                          <a:cs typeface="Arial" panose="020B0604020202020204" pitchFamily="34" charset="0"/>
                        </a:rPr>
                        <m:t>+</m:t>
                      </m:r>
                      <m:sSub>
                        <m:sSubPr>
                          <m:ctrlPr>
                            <a:rPr lang="en-US" sz="2200" i="1" smtClean="0">
                              <a:solidFill>
                                <a:srgbClr val="7030A0"/>
                              </a:solidFill>
                              <a:latin typeface="Cambria Math" panose="02040503050406030204" pitchFamily="18" charset="0"/>
                              <a:cs typeface="Arial" panose="020B0604020202020204" pitchFamily="34" charset="0"/>
                            </a:rPr>
                          </m:ctrlPr>
                        </m:sSubPr>
                        <m:e>
                          <m:r>
                            <a:rPr lang="en-US" sz="2200" b="0" i="1" smtClean="0">
                              <a:solidFill>
                                <a:srgbClr val="7030A0"/>
                              </a:solidFill>
                              <a:latin typeface="Cambria Math" panose="02040503050406030204" pitchFamily="18" charset="0"/>
                              <a:cs typeface="Arial" panose="020B0604020202020204" pitchFamily="34" charset="0"/>
                            </a:rPr>
                            <m:t>∑</m:t>
                          </m:r>
                        </m:e>
                        <m:sub>
                          <m:r>
                            <a:rPr lang="en-US" sz="2200" b="0" i="1" smtClean="0">
                              <a:solidFill>
                                <a:srgbClr val="7030A0"/>
                              </a:solidFill>
                              <a:latin typeface="Cambria Math" panose="02040503050406030204" pitchFamily="18" charset="0"/>
                              <a:cs typeface="Arial" panose="020B0604020202020204" pitchFamily="34" charset="0"/>
                            </a:rPr>
                            <m:t>𝑢</m:t>
                          </m:r>
                          <m:r>
                            <a:rPr lang="en-US" sz="2200" b="0" i="1" smtClean="0">
                              <a:solidFill>
                                <a:srgbClr val="7030A0"/>
                              </a:solidFill>
                              <a:latin typeface="Cambria Math" panose="02040503050406030204" pitchFamily="18" charset="0"/>
                              <a:cs typeface="Arial" panose="020B0604020202020204" pitchFamily="34" charset="0"/>
                            </a:rPr>
                            <m:t>∈</m:t>
                          </m:r>
                          <m:r>
                            <a:rPr lang="en-US" sz="2200" b="0" i="1" smtClean="0">
                              <a:solidFill>
                                <a:srgbClr val="7030A0"/>
                              </a:solidFill>
                              <a:latin typeface="Cambria Math" panose="02040503050406030204" pitchFamily="18" charset="0"/>
                              <a:cs typeface="Arial" panose="020B0604020202020204" pitchFamily="34" charset="0"/>
                            </a:rPr>
                            <m:t>𝑁</m:t>
                          </m:r>
                          <m:r>
                            <a:rPr lang="en-US" sz="2200" b="0" i="1" smtClean="0">
                              <a:solidFill>
                                <a:srgbClr val="7030A0"/>
                              </a:solidFill>
                              <a:latin typeface="Cambria Math" panose="02040503050406030204" pitchFamily="18" charset="0"/>
                              <a:cs typeface="Arial" panose="020B0604020202020204" pitchFamily="34" charset="0"/>
                            </a:rPr>
                            <m:t>(</m:t>
                          </m:r>
                          <m:r>
                            <a:rPr lang="en-US" sz="2200" b="0" i="1" smtClean="0">
                              <a:solidFill>
                                <a:srgbClr val="7030A0"/>
                              </a:solidFill>
                              <a:latin typeface="Cambria Math" panose="02040503050406030204" pitchFamily="18" charset="0"/>
                              <a:cs typeface="Arial" panose="020B0604020202020204" pitchFamily="34" charset="0"/>
                            </a:rPr>
                            <m:t>𝑣</m:t>
                          </m:r>
                          <m:r>
                            <a:rPr lang="en-US" sz="2200" b="0" i="1" smtClean="0">
                              <a:solidFill>
                                <a:srgbClr val="7030A0"/>
                              </a:solidFill>
                              <a:latin typeface="Cambria Math" panose="02040503050406030204" pitchFamily="18" charset="0"/>
                              <a:cs typeface="Arial" panose="020B0604020202020204" pitchFamily="34" charset="0"/>
                            </a:rPr>
                            <m:t>)</m:t>
                          </m:r>
                        </m:sub>
                      </m:sSub>
                      <m:sSub>
                        <m:sSubPr>
                          <m:ctrlPr>
                            <a:rPr lang="en-US" sz="2200" i="1">
                              <a:solidFill>
                                <a:srgbClr val="7030A0"/>
                              </a:solidFill>
                              <a:latin typeface="Cambria Math" panose="02040503050406030204" pitchFamily="18" charset="0"/>
                              <a:cs typeface="Arial" panose="020B0604020202020204" pitchFamily="34" charset="0"/>
                            </a:rPr>
                          </m:ctrlPr>
                        </m:sSubPr>
                        <m:e>
                          <m:r>
                            <a:rPr lang="en-US" sz="2200" i="1">
                              <a:solidFill>
                                <a:srgbClr val="7030A0"/>
                              </a:solidFill>
                              <a:latin typeface="Cambria Math" panose="02040503050406030204" pitchFamily="18" charset="0"/>
                              <a:cs typeface="Arial" panose="020B0604020202020204" pitchFamily="34" charset="0"/>
                            </a:rPr>
                            <m:t>𝑊</m:t>
                          </m:r>
                        </m:e>
                        <m:sub>
                          <m:r>
                            <a:rPr lang="en-US" sz="2200" i="1">
                              <a:solidFill>
                                <a:srgbClr val="7030A0"/>
                              </a:solidFill>
                              <a:latin typeface="Cambria Math" panose="02040503050406030204" pitchFamily="18" charset="0"/>
                              <a:cs typeface="Arial" panose="020B0604020202020204" pitchFamily="34" charset="0"/>
                            </a:rPr>
                            <m:t>2</m:t>
                          </m:r>
                        </m:sub>
                      </m:sSub>
                      <m:sSubSup>
                        <m:sSubSupPr>
                          <m:ctrlPr>
                            <a:rPr lang="en-US" sz="2200" i="1">
                              <a:solidFill>
                                <a:srgbClr val="7030A0"/>
                              </a:solidFill>
                              <a:latin typeface="Cambria Math" panose="02040503050406030204" pitchFamily="18" charset="0"/>
                              <a:cs typeface="Arial" panose="020B0604020202020204" pitchFamily="34" charset="0"/>
                            </a:rPr>
                          </m:ctrlPr>
                        </m:sSubSupPr>
                        <m:e>
                          <m:r>
                            <a:rPr lang="en-US" sz="2200" i="1">
                              <a:solidFill>
                                <a:srgbClr val="7030A0"/>
                              </a:solidFill>
                              <a:latin typeface="Cambria Math" panose="02040503050406030204" pitchFamily="18" charset="0"/>
                              <a:cs typeface="Arial" panose="020B0604020202020204" pitchFamily="34" charset="0"/>
                            </a:rPr>
                            <m:t>h</m:t>
                          </m:r>
                        </m:e>
                        <m:sub>
                          <m:r>
                            <a:rPr lang="en-US" sz="2200" i="1">
                              <a:solidFill>
                                <a:srgbClr val="7030A0"/>
                              </a:solidFill>
                              <a:latin typeface="Cambria Math" panose="02040503050406030204" pitchFamily="18" charset="0"/>
                              <a:cs typeface="Arial" panose="020B0604020202020204" pitchFamily="34" charset="0"/>
                            </a:rPr>
                            <m:t>𝑢</m:t>
                          </m:r>
                        </m:sub>
                        <m:sup>
                          <m:r>
                            <a:rPr lang="en-US" sz="2200" i="1">
                              <a:solidFill>
                                <a:srgbClr val="7030A0"/>
                              </a:solidFill>
                              <a:latin typeface="Cambria Math" panose="02040503050406030204" pitchFamily="18" charset="0"/>
                              <a:cs typeface="Arial" panose="020B0604020202020204" pitchFamily="34" charset="0"/>
                            </a:rPr>
                            <m:t>𝑙</m:t>
                          </m:r>
                        </m:sup>
                      </m:sSubSup>
                    </m:oMath>
                  </m:oMathPara>
                </a14:m>
                <a:endParaRPr lang="en-US" sz="2200" dirty="0">
                  <a:solidFill>
                    <a:srgbClr val="7030A0"/>
                  </a:solidFill>
                  <a:latin typeface="Arial" panose="020B0604020202020204" pitchFamily="34" charset="0"/>
                  <a:ea typeface="Roboto Light"/>
                  <a:cs typeface="Arial" panose="020B0604020202020204" pitchFamily="34" charset="0"/>
                </a:endParaRPr>
              </a:p>
              <a:p>
                <a:pPr lvl="1"/>
                <a:endParaRPr lang="en-US" sz="2200" dirty="0">
                  <a:solidFill>
                    <a:srgbClr val="7030A0"/>
                  </a:solidFill>
                  <a:latin typeface="Arial" panose="020B0604020202020204" pitchFamily="34" charset="0"/>
                  <a:ea typeface="Roboto Light"/>
                  <a:cs typeface="Arial" panose="020B0604020202020204" pitchFamily="34" charset="0"/>
                </a:endParaRPr>
              </a:p>
              <a:p>
                <a:pPr marL="342900" indent="-342900">
                  <a:buFont typeface="Arial"/>
                  <a:buChar char="•"/>
                </a:pPr>
                <a:r>
                  <a:rPr lang="en-US" sz="2200" dirty="0">
                    <a:latin typeface="Arial" panose="020B0604020202020204" pitchFamily="34" charset="0"/>
                    <a:ea typeface="Roboto Light"/>
                    <a:cs typeface="Arial" panose="020B0604020202020204" pitchFamily="34" charset="0"/>
                  </a:rPr>
                  <a:t>Graph Attention Networks (GAT) – </a:t>
                </a:r>
                <a:r>
                  <a:rPr lang="en-US" sz="2200" i="1" dirty="0" err="1">
                    <a:latin typeface="Arial" panose="020B0604020202020204" pitchFamily="34" charset="0"/>
                    <a:ea typeface="Roboto Light"/>
                    <a:cs typeface="Arial" panose="020B0604020202020204" pitchFamily="34" charset="0"/>
                  </a:rPr>
                  <a:t>Velickovic</a:t>
                </a:r>
                <a:r>
                  <a:rPr lang="en-US" sz="2200" i="1" dirty="0">
                    <a:latin typeface="Arial" panose="020B0604020202020204" pitchFamily="34" charset="0"/>
                    <a:ea typeface="Roboto Light"/>
                    <a:cs typeface="Arial" panose="020B0604020202020204" pitchFamily="34" charset="0"/>
                  </a:rPr>
                  <a:t> 2017</a:t>
                </a:r>
              </a:p>
              <a:p>
                <a:pPr lvl="1"/>
                <a14:m>
                  <m:oMathPara xmlns:m="http://schemas.openxmlformats.org/officeDocument/2006/math">
                    <m:oMathParaPr>
                      <m:jc m:val="centerGroup"/>
                    </m:oMathParaPr>
                    <m:oMath xmlns:m="http://schemas.openxmlformats.org/officeDocument/2006/math">
                      <m:sSubSup>
                        <m:sSubSupPr>
                          <m:ctrlPr>
                            <a:rPr lang="en-US" sz="2200" i="1" smtClean="0">
                              <a:solidFill>
                                <a:srgbClr val="7030A0"/>
                              </a:solidFill>
                              <a:latin typeface="Cambria Math" panose="02040503050406030204" pitchFamily="18" charset="0"/>
                              <a:cs typeface="Arial" panose="020B0604020202020204" pitchFamily="34" charset="0"/>
                            </a:rPr>
                          </m:ctrlPr>
                        </m:sSubSupPr>
                        <m:e>
                          <m:r>
                            <a:rPr lang="en-US" sz="2200" i="1">
                              <a:solidFill>
                                <a:srgbClr val="7030A0"/>
                              </a:solidFill>
                              <a:latin typeface="Cambria Math" panose="02040503050406030204" pitchFamily="18" charset="0"/>
                              <a:cs typeface="Arial" panose="020B0604020202020204" pitchFamily="34" charset="0"/>
                            </a:rPr>
                            <m:t>h</m:t>
                          </m:r>
                        </m:e>
                        <m:sub>
                          <m:r>
                            <a:rPr lang="en-US" sz="2200" i="1">
                              <a:solidFill>
                                <a:srgbClr val="7030A0"/>
                              </a:solidFill>
                              <a:latin typeface="Cambria Math" panose="02040503050406030204" pitchFamily="18" charset="0"/>
                              <a:cs typeface="Arial" panose="020B0604020202020204" pitchFamily="34" charset="0"/>
                            </a:rPr>
                            <m:t>𝑣</m:t>
                          </m:r>
                        </m:sub>
                        <m:sup>
                          <m:r>
                            <a:rPr lang="en-US" sz="2200" i="1">
                              <a:solidFill>
                                <a:srgbClr val="7030A0"/>
                              </a:solidFill>
                              <a:latin typeface="Cambria Math" panose="02040503050406030204" pitchFamily="18" charset="0"/>
                              <a:cs typeface="Arial" panose="020B0604020202020204" pitchFamily="34" charset="0"/>
                            </a:rPr>
                            <m:t>𝑙</m:t>
                          </m:r>
                          <m:r>
                            <a:rPr lang="en-US" sz="2200" i="1">
                              <a:solidFill>
                                <a:srgbClr val="7030A0"/>
                              </a:solidFill>
                              <a:latin typeface="Cambria Math" panose="02040503050406030204" pitchFamily="18" charset="0"/>
                              <a:cs typeface="Arial" panose="020B0604020202020204" pitchFamily="34" charset="0"/>
                            </a:rPr>
                            <m:t>+1</m:t>
                          </m:r>
                        </m:sup>
                      </m:sSubSup>
                      <m:r>
                        <a:rPr lang="en-US" sz="2200" i="1">
                          <a:solidFill>
                            <a:srgbClr val="7030A0"/>
                          </a:solidFill>
                          <a:latin typeface="Cambria Math" panose="02040503050406030204" pitchFamily="18" charset="0"/>
                          <a:cs typeface="Arial" panose="020B0604020202020204" pitchFamily="34" charset="0"/>
                        </a:rPr>
                        <m:t>=</m:t>
                      </m:r>
                      <m:sSub>
                        <m:sSubPr>
                          <m:ctrlPr>
                            <a:rPr lang="en-US" sz="2200" i="1" smtClean="0">
                              <a:solidFill>
                                <a:srgbClr val="7030A0"/>
                              </a:solidFill>
                              <a:latin typeface="Cambria Math" panose="02040503050406030204" pitchFamily="18" charset="0"/>
                              <a:cs typeface="Arial" panose="020B0604020202020204" pitchFamily="34" charset="0"/>
                            </a:rPr>
                          </m:ctrlPr>
                        </m:sSubPr>
                        <m:e>
                          <m:r>
                            <a:rPr lang="en-US" sz="2200" b="0" i="1" smtClean="0">
                              <a:solidFill>
                                <a:srgbClr val="7030A0"/>
                              </a:solidFill>
                              <a:latin typeface="Cambria Math" panose="02040503050406030204" pitchFamily="18" charset="0"/>
                              <a:cs typeface="Arial" panose="020B0604020202020204" pitchFamily="34" charset="0"/>
                            </a:rPr>
                            <m:t>∑</m:t>
                          </m:r>
                        </m:e>
                        <m:sub>
                          <m:r>
                            <a:rPr lang="en-US" sz="2200" b="0" i="1" smtClean="0">
                              <a:solidFill>
                                <a:srgbClr val="7030A0"/>
                              </a:solidFill>
                              <a:latin typeface="Cambria Math" panose="02040503050406030204" pitchFamily="18" charset="0"/>
                              <a:cs typeface="Arial" panose="020B0604020202020204" pitchFamily="34" charset="0"/>
                            </a:rPr>
                            <m:t>𝑢</m:t>
                          </m:r>
                          <m:r>
                            <a:rPr lang="en-US" sz="2200" b="0" i="1" smtClean="0">
                              <a:solidFill>
                                <a:srgbClr val="7030A0"/>
                              </a:solidFill>
                              <a:latin typeface="Cambria Math" panose="02040503050406030204" pitchFamily="18" charset="0"/>
                              <a:cs typeface="Arial" panose="020B0604020202020204" pitchFamily="34" charset="0"/>
                            </a:rPr>
                            <m:t>∈</m:t>
                          </m:r>
                          <m:r>
                            <a:rPr lang="en-US" sz="2200" b="0" i="1" smtClean="0">
                              <a:solidFill>
                                <a:srgbClr val="7030A0"/>
                              </a:solidFill>
                              <a:latin typeface="Cambria Math" panose="02040503050406030204" pitchFamily="18" charset="0"/>
                              <a:cs typeface="Arial" panose="020B0604020202020204" pitchFamily="34" charset="0"/>
                            </a:rPr>
                            <m:t>𝑁</m:t>
                          </m:r>
                          <m:r>
                            <a:rPr lang="en-US" sz="2200" b="0" i="1" smtClean="0">
                              <a:solidFill>
                                <a:srgbClr val="7030A0"/>
                              </a:solidFill>
                              <a:latin typeface="Cambria Math" panose="02040503050406030204" pitchFamily="18" charset="0"/>
                              <a:cs typeface="Arial" panose="020B0604020202020204" pitchFamily="34" charset="0"/>
                            </a:rPr>
                            <m:t>(</m:t>
                          </m:r>
                          <m:r>
                            <a:rPr lang="en-US" sz="2200" b="0" i="1" smtClean="0">
                              <a:solidFill>
                                <a:srgbClr val="7030A0"/>
                              </a:solidFill>
                              <a:latin typeface="Cambria Math" panose="02040503050406030204" pitchFamily="18" charset="0"/>
                              <a:cs typeface="Arial" panose="020B0604020202020204" pitchFamily="34" charset="0"/>
                            </a:rPr>
                            <m:t>𝑉</m:t>
                          </m:r>
                          <m:r>
                            <a:rPr lang="en-US" sz="2200" b="0" i="1" smtClean="0">
                              <a:solidFill>
                                <a:srgbClr val="7030A0"/>
                              </a:solidFill>
                              <a:latin typeface="Cambria Math" panose="02040503050406030204" pitchFamily="18" charset="0"/>
                              <a:cs typeface="Arial" panose="020B0604020202020204" pitchFamily="34" charset="0"/>
                            </a:rPr>
                            <m:t>)</m:t>
                          </m:r>
                        </m:sub>
                      </m:sSub>
                      <m:sSub>
                        <m:sSubPr>
                          <m:ctrlPr>
                            <a:rPr lang="en-US" sz="2200" i="1">
                              <a:solidFill>
                                <a:srgbClr val="7030A0"/>
                              </a:solidFill>
                              <a:latin typeface="Cambria Math" panose="02040503050406030204" pitchFamily="18" charset="0"/>
                              <a:cs typeface="Arial" panose="020B0604020202020204" pitchFamily="34" charset="0"/>
                            </a:rPr>
                          </m:ctrlPr>
                        </m:sSubPr>
                        <m:e>
                          <m:r>
                            <a:rPr lang="en-US" sz="2200" i="1">
                              <a:solidFill>
                                <a:srgbClr val="7030A0"/>
                              </a:solidFill>
                              <a:latin typeface="Cambria Math" panose="02040503050406030204" pitchFamily="18" charset="0"/>
                              <a:cs typeface="Arial" panose="020B0604020202020204" pitchFamily="34" charset="0"/>
                            </a:rPr>
                            <m:t>𝑤</m:t>
                          </m:r>
                        </m:e>
                        <m:sub>
                          <m:r>
                            <a:rPr lang="en-US" sz="2200" i="1">
                              <a:solidFill>
                                <a:srgbClr val="7030A0"/>
                              </a:solidFill>
                              <a:latin typeface="Cambria Math" panose="02040503050406030204" pitchFamily="18" charset="0"/>
                              <a:cs typeface="Arial" panose="020B0604020202020204" pitchFamily="34" charset="0"/>
                            </a:rPr>
                            <m:t>𝑢</m:t>
                          </m:r>
                          <m:r>
                            <a:rPr lang="en-US" sz="2200" i="1">
                              <a:solidFill>
                                <a:srgbClr val="7030A0"/>
                              </a:solidFill>
                              <a:latin typeface="Cambria Math" panose="02040503050406030204" pitchFamily="18" charset="0"/>
                              <a:cs typeface="Arial" panose="020B0604020202020204" pitchFamily="34" charset="0"/>
                            </a:rPr>
                            <m:t>, </m:t>
                          </m:r>
                          <m:r>
                            <a:rPr lang="en-US" sz="2200" i="1">
                              <a:solidFill>
                                <a:srgbClr val="7030A0"/>
                              </a:solidFill>
                              <a:latin typeface="Cambria Math" panose="02040503050406030204" pitchFamily="18" charset="0"/>
                              <a:cs typeface="Arial" panose="020B0604020202020204" pitchFamily="34" charset="0"/>
                            </a:rPr>
                            <m:t>𝑣</m:t>
                          </m:r>
                        </m:sub>
                      </m:sSub>
                      <m:r>
                        <a:rPr lang="en-US" sz="2200" i="1">
                          <a:solidFill>
                            <a:srgbClr val="7030A0"/>
                          </a:solidFill>
                          <a:latin typeface="Cambria Math" panose="02040503050406030204" pitchFamily="18" charset="0"/>
                          <a:cs typeface="Arial" panose="020B0604020202020204" pitchFamily="34" charset="0"/>
                        </a:rPr>
                        <m:t>𝑊</m:t>
                      </m:r>
                      <m:sSubSup>
                        <m:sSubSupPr>
                          <m:ctrlPr>
                            <a:rPr lang="en-US" sz="2200" i="1">
                              <a:solidFill>
                                <a:srgbClr val="7030A0"/>
                              </a:solidFill>
                              <a:latin typeface="Cambria Math" panose="02040503050406030204" pitchFamily="18" charset="0"/>
                              <a:cs typeface="Arial" panose="020B0604020202020204" pitchFamily="34" charset="0"/>
                            </a:rPr>
                          </m:ctrlPr>
                        </m:sSubSupPr>
                        <m:e>
                          <m:r>
                            <a:rPr lang="en-US" sz="2200" i="1">
                              <a:solidFill>
                                <a:srgbClr val="7030A0"/>
                              </a:solidFill>
                              <a:latin typeface="Cambria Math" panose="02040503050406030204" pitchFamily="18" charset="0"/>
                              <a:cs typeface="Arial" panose="020B0604020202020204" pitchFamily="34" charset="0"/>
                            </a:rPr>
                            <m:t>h</m:t>
                          </m:r>
                        </m:e>
                        <m:sub>
                          <m:r>
                            <a:rPr lang="en-US" sz="2200" i="1">
                              <a:solidFill>
                                <a:srgbClr val="7030A0"/>
                              </a:solidFill>
                              <a:latin typeface="Cambria Math" panose="02040503050406030204" pitchFamily="18" charset="0"/>
                              <a:cs typeface="Arial" panose="020B0604020202020204" pitchFamily="34" charset="0"/>
                            </a:rPr>
                            <m:t>𝑢</m:t>
                          </m:r>
                        </m:sub>
                        <m:sup>
                          <m:r>
                            <a:rPr lang="en-US" sz="2200" i="1">
                              <a:solidFill>
                                <a:srgbClr val="7030A0"/>
                              </a:solidFill>
                              <a:latin typeface="Cambria Math" panose="02040503050406030204" pitchFamily="18" charset="0"/>
                              <a:cs typeface="Arial" panose="020B0604020202020204" pitchFamily="34" charset="0"/>
                            </a:rPr>
                            <m:t>𝑙</m:t>
                          </m:r>
                        </m:sup>
                      </m:sSubSup>
                    </m:oMath>
                  </m:oMathPara>
                </a14:m>
                <a:endParaRPr lang="en-US" sz="2200" i="1" dirty="0">
                  <a:solidFill>
                    <a:srgbClr val="7030A0"/>
                  </a:solidFill>
                  <a:latin typeface="Arial" panose="020B0604020202020204" pitchFamily="34" charset="0"/>
                  <a:ea typeface="Roboto Light"/>
                  <a:cs typeface="Arial" panose="020B0604020202020204" pitchFamily="34" charset="0"/>
                </a:endParaRPr>
              </a:p>
            </p:txBody>
          </p:sp>
        </mc:Choice>
        <mc:Fallback xmlns="">
          <p:sp>
            <p:nvSpPr>
              <p:cNvPr id="4" name="TextBox 3">
                <a:extLst>
                  <a:ext uri="{FF2B5EF4-FFF2-40B4-BE49-F238E27FC236}">
                    <a16:creationId xmlns:a16="http://schemas.microsoft.com/office/drawing/2014/main" id="{3172D769-6D17-C3EE-3EFB-57D7EC0370E4}"/>
                  </a:ext>
                </a:extLst>
              </p:cNvPr>
              <p:cNvSpPr txBox="1">
                <a:spLocks noRot="1" noChangeAspect="1" noMove="1" noResize="1" noEditPoints="1" noAdjustHandles="1" noChangeArrowheads="1" noChangeShapeType="1" noTextEdit="1"/>
              </p:cNvSpPr>
              <p:nvPr/>
            </p:nvSpPr>
            <p:spPr>
              <a:xfrm>
                <a:off x="955786" y="1051560"/>
                <a:ext cx="10230374" cy="5494581"/>
              </a:xfrm>
              <a:prstGeom prst="rect">
                <a:avLst/>
              </a:prstGeom>
              <a:blipFill>
                <a:blip r:embed="rId3"/>
                <a:stretch>
                  <a:fillRect l="-744" t="-924"/>
                </a:stretch>
              </a:blipFill>
            </p:spPr>
            <p:txBody>
              <a:bodyPr/>
              <a:lstStyle/>
              <a:p>
                <a:r>
                  <a:rPr lang="en-US">
                    <a:noFill/>
                  </a:rPr>
                  <a:t> </a:t>
                </a:r>
              </a:p>
            </p:txBody>
          </p:sp>
        </mc:Fallback>
      </mc:AlternateContent>
    </p:spTree>
    <p:extLst>
      <p:ext uri="{BB962C8B-B14F-4D97-AF65-F5344CB8AC3E}">
        <p14:creationId xmlns:p14="http://schemas.microsoft.com/office/powerpoint/2010/main" val="2983537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AD38-C4E5-450E-BAD8-2A4B6DA2BEBD}"/>
              </a:ext>
            </a:extLst>
          </p:cNvPr>
          <p:cNvSpPr>
            <a:spLocks noGrp="1"/>
          </p:cNvSpPr>
          <p:nvPr>
            <p:ph type="title"/>
          </p:nvPr>
        </p:nvSpPr>
        <p:spPr/>
        <p:txBody>
          <a:bodyPr/>
          <a:lstStyle/>
          <a:p>
            <a:r>
              <a:rPr lang="en-US">
                <a:latin typeface="Roboto Light"/>
                <a:ea typeface="Roboto Light"/>
              </a:rPr>
              <a:t>Graph Neural Network Architecture</a:t>
            </a:r>
            <a:endParaRPr lang="en-US"/>
          </a:p>
        </p:txBody>
      </p:sp>
      <p:pic>
        <p:nvPicPr>
          <p:cNvPr id="107" name="Picture 106">
            <a:extLst>
              <a:ext uri="{FF2B5EF4-FFF2-40B4-BE49-F238E27FC236}">
                <a16:creationId xmlns:a16="http://schemas.microsoft.com/office/drawing/2014/main" id="{660788CB-9059-B36C-EBFD-1A142D03A294}"/>
              </a:ext>
            </a:extLst>
          </p:cNvPr>
          <p:cNvPicPr>
            <a:picLocks noChangeAspect="1"/>
          </p:cNvPicPr>
          <p:nvPr/>
        </p:nvPicPr>
        <p:blipFill>
          <a:blip r:embed="rId2"/>
          <a:stretch>
            <a:fillRect/>
          </a:stretch>
        </p:blipFill>
        <p:spPr>
          <a:xfrm>
            <a:off x="808712" y="1283773"/>
            <a:ext cx="10574576" cy="4894202"/>
          </a:xfrm>
          <a:prstGeom prst="rect">
            <a:avLst/>
          </a:prstGeom>
        </p:spPr>
      </p:pic>
      <p:sp>
        <p:nvSpPr>
          <p:cNvPr id="4" name="TextBox 3">
            <a:extLst>
              <a:ext uri="{FF2B5EF4-FFF2-40B4-BE49-F238E27FC236}">
                <a16:creationId xmlns:a16="http://schemas.microsoft.com/office/drawing/2014/main" id="{AFD4F6CB-D2B9-4400-FF98-F361FD721DF4}"/>
              </a:ext>
            </a:extLst>
          </p:cNvPr>
          <p:cNvSpPr txBox="1"/>
          <p:nvPr/>
        </p:nvSpPr>
        <p:spPr>
          <a:xfrm>
            <a:off x="535709" y="1707049"/>
            <a:ext cx="2817090" cy="338554"/>
          </a:xfrm>
          <a:prstGeom prst="rect">
            <a:avLst/>
          </a:prstGeom>
          <a:noFill/>
        </p:spPr>
        <p:txBody>
          <a:bodyPr wrap="square" rtlCol="0">
            <a:spAutoFit/>
          </a:bodyPr>
          <a:lstStyle/>
          <a:p>
            <a:pPr algn="ctr"/>
            <a:r>
              <a:rPr lang="en-US" sz="1600"/>
              <a:t>GCN, GraphSAGE, GAT</a:t>
            </a:r>
          </a:p>
        </p:txBody>
      </p:sp>
    </p:spTree>
    <p:extLst>
      <p:ext uri="{BB962C8B-B14F-4D97-AF65-F5344CB8AC3E}">
        <p14:creationId xmlns:p14="http://schemas.microsoft.com/office/powerpoint/2010/main" val="2990039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12">
            <a:extLst>
              <a:ext uri="{FF2B5EF4-FFF2-40B4-BE49-F238E27FC236}">
                <a16:creationId xmlns:a16="http://schemas.microsoft.com/office/drawing/2014/main" id="{CC4BEF45-6CD1-6113-6C11-972BF9CB2990}"/>
              </a:ext>
            </a:extLst>
          </p:cNvPr>
          <p:cNvPicPr>
            <a:picLocks noChangeAspect="1"/>
          </p:cNvPicPr>
          <p:nvPr/>
        </p:nvPicPr>
        <p:blipFill rotWithShape="1">
          <a:blip r:embed="rId2"/>
          <a:srcRect b="1712"/>
          <a:stretch/>
        </p:blipFill>
        <p:spPr>
          <a:xfrm>
            <a:off x="1424061" y="993330"/>
            <a:ext cx="8597698" cy="5633634"/>
          </a:xfrm>
          <a:prstGeom prst="rect">
            <a:avLst/>
          </a:prstGeom>
        </p:spPr>
      </p:pic>
      <p:sp>
        <p:nvSpPr>
          <p:cNvPr id="2" name="Title 1">
            <a:extLst>
              <a:ext uri="{FF2B5EF4-FFF2-40B4-BE49-F238E27FC236}">
                <a16:creationId xmlns:a16="http://schemas.microsoft.com/office/drawing/2014/main" id="{09FAAD38-C4E5-450E-BAD8-2A4B6DA2BEBD}"/>
              </a:ext>
            </a:extLst>
          </p:cNvPr>
          <p:cNvSpPr>
            <a:spLocks noGrp="1"/>
          </p:cNvSpPr>
          <p:nvPr>
            <p:ph type="title"/>
          </p:nvPr>
        </p:nvSpPr>
        <p:spPr>
          <a:xfrm>
            <a:off x="1005840" y="501985"/>
            <a:ext cx="9144000" cy="1005840"/>
          </a:xfrm>
        </p:spPr>
        <p:txBody>
          <a:bodyPr/>
          <a:lstStyle/>
          <a:p>
            <a:r>
              <a:rPr lang="en-US">
                <a:latin typeface="Roboto Light"/>
                <a:ea typeface="Roboto Light"/>
              </a:rPr>
              <a:t>GNN – Hyperparameter Search</a:t>
            </a:r>
            <a:endParaRPr lang="en-US"/>
          </a:p>
        </p:txBody>
      </p:sp>
    </p:spTree>
    <p:extLst>
      <p:ext uri="{BB962C8B-B14F-4D97-AF65-F5344CB8AC3E}">
        <p14:creationId xmlns:p14="http://schemas.microsoft.com/office/powerpoint/2010/main" val="2436594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AD38-C4E5-450E-BAD8-2A4B6DA2BEBD}"/>
              </a:ext>
            </a:extLst>
          </p:cNvPr>
          <p:cNvSpPr>
            <a:spLocks noGrp="1"/>
          </p:cNvSpPr>
          <p:nvPr>
            <p:ph type="title"/>
          </p:nvPr>
        </p:nvSpPr>
        <p:spPr>
          <a:xfrm>
            <a:off x="1005840" y="501985"/>
            <a:ext cx="9144000" cy="1005840"/>
          </a:xfrm>
        </p:spPr>
        <p:txBody>
          <a:bodyPr/>
          <a:lstStyle/>
          <a:p>
            <a:r>
              <a:rPr lang="en-US"/>
              <a:t>Ensemble GNN Results</a:t>
            </a:r>
          </a:p>
        </p:txBody>
      </p:sp>
      <p:sp>
        <p:nvSpPr>
          <p:cNvPr id="8" name="Rectangle 7">
            <a:extLst>
              <a:ext uri="{FF2B5EF4-FFF2-40B4-BE49-F238E27FC236}">
                <a16:creationId xmlns:a16="http://schemas.microsoft.com/office/drawing/2014/main" id="{F5F970B0-787B-91DB-688D-50E5CEE31687}"/>
              </a:ext>
            </a:extLst>
          </p:cNvPr>
          <p:cNvSpPr/>
          <p:nvPr/>
        </p:nvSpPr>
        <p:spPr bwMode="auto">
          <a:xfrm>
            <a:off x="3149448" y="3394419"/>
            <a:ext cx="1219062" cy="1005840"/>
          </a:xfrm>
          <a:prstGeom prst="rect">
            <a:avLst/>
          </a:prstGeom>
          <a:ln>
            <a:headEnd/>
            <a:tailEnd/>
          </a:ln>
        </p:spPr>
        <p:style>
          <a:lnRef idx="1">
            <a:schemeClr val="accent5"/>
          </a:lnRef>
          <a:fillRef idx="3">
            <a:schemeClr val="accent5"/>
          </a:fillRef>
          <a:effectRef idx="2">
            <a:schemeClr val="accent5"/>
          </a:effectRef>
          <a:fontRef idx="minor">
            <a:schemeClr val="lt1"/>
          </a:fontRef>
        </p:style>
        <p:txBody>
          <a:bodyPr rtlCol="0" anchor="b">
            <a:prstTxWarp prst="textNoShape">
              <a:avLst/>
            </a:prstTxWarp>
          </a:bodyPr>
          <a:lstStyle/>
          <a:p>
            <a:pPr algn="ctr">
              <a:spcBef>
                <a:spcPct val="0"/>
              </a:spcBef>
            </a:pPr>
            <a:endParaRPr lang="en-US" sz="1400">
              <a:solidFill>
                <a:srgbClr val="000000"/>
              </a:solidFill>
            </a:endParaRPr>
          </a:p>
          <a:p>
            <a:pPr algn="ctr">
              <a:spcBef>
                <a:spcPct val="0"/>
              </a:spcBef>
            </a:pPr>
            <a:endParaRPr lang="en-US" sz="1400">
              <a:solidFill>
                <a:srgbClr val="000000"/>
              </a:solidFill>
            </a:endParaRPr>
          </a:p>
          <a:p>
            <a:pPr algn="ctr">
              <a:spcBef>
                <a:spcPct val="0"/>
              </a:spcBef>
            </a:pPr>
            <a:endParaRPr lang="en-US" sz="1400">
              <a:solidFill>
                <a:schemeClr val="bg1"/>
              </a:solidFill>
            </a:endParaRPr>
          </a:p>
          <a:p>
            <a:pPr algn="ctr">
              <a:spcBef>
                <a:spcPct val="0"/>
              </a:spcBef>
            </a:pPr>
            <a:r>
              <a:rPr lang="en-US" sz="1400">
                <a:solidFill>
                  <a:schemeClr val="bg1"/>
                </a:solidFill>
              </a:rPr>
              <a:t>Average Prediction</a:t>
            </a:r>
          </a:p>
          <a:p>
            <a:pPr algn="ctr">
              <a:spcBef>
                <a:spcPct val="0"/>
              </a:spcBef>
            </a:pPr>
            <a:endParaRPr lang="en-US" sz="1600">
              <a:solidFill>
                <a:srgbClr val="000000"/>
              </a:solidFill>
            </a:endParaRPr>
          </a:p>
        </p:txBody>
      </p:sp>
      <p:cxnSp>
        <p:nvCxnSpPr>
          <p:cNvPr id="10" name="Straight Arrow Connector 9">
            <a:extLst>
              <a:ext uri="{FF2B5EF4-FFF2-40B4-BE49-F238E27FC236}">
                <a16:creationId xmlns:a16="http://schemas.microsoft.com/office/drawing/2014/main" id="{1E5F5AB8-A308-C1B9-0F6B-C19BFACC8F2D}"/>
              </a:ext>
            </a:extLst>
          </p:cNvPr>
          <p:cNvCxnSpPr>
            <a:cxnSpLocks/>
            <a:stCxn id="7" idx="3"/>
          </p:cNvCxnSpPr>
          <p:nvPr/>
        </p:nvCxnSpPr>
        <p:spPr>
          <a:xfrm flipV="1">
            <a:off x="2437678" y="4400259"/>
            <a:ext cx="711770" cy="1725162"/>
          </a:xfrm>
          <a:prstGeom prst="straightConnector1">
            <a:avLst/>
          </a:prstGeom>
          <a:ln w="57150" cmpd="sng">
            <a:solidFill>
              <a:srgbClr val="9EC83B"/>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84D52FA-9A99-0E4B-3B15-8ABE1AD0DD0E}"/>
              </a:ext>
            </a:extLst>
          </p:cNvPr>
          <p:cNvCxnSpPr>
            <a:cxnSpLocks/>
            <a:stCxn id="5" idx="3"/>
            <a:endCxn id="8" idx="1"/>
          </p:cNvCxnSpPr>
          <p:nvPr/>
        </p:nvCxnSpPr>
        <p:spPr>
          <a:xfrm>
            <a:off x="2437678" y="3893819"/>
            <a:ext cx="711770" cy="3520"/>
          </a:xfrm>
          <a:prstGeom prst="straightConnector1">
            <a:avLst/>
          </a:prstGeom>
          <a:ln w="57150" cmpd="sng">
            <a:solidFill>
              <a:srgbClr val="9EC83B"/>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4BF1ECE8-5A5E-A57F-4DEC-EBE853A45DC5}"/>
              </a:ext>
            </a:extLst>
          </p:cNvPr>
          <p:cNvCxnSpPr>
            <a:cxnSpLocks/>
          </p:cNvCxnSpPr>
          <p:nvPr/>
        </p:nvCxnSpPr>
        <p:spPr>
          <a:xfrm>
            <a:off x="2489715" y="1649293"/>
            <a:ext cx="659733" cy="1776186"/>
          </a:xfrm>
          <a:prstGeom prst="straightConnector1">
            <a:avLst/>
          </a:prstGeom>
          <a:ln w="57150" cmpd="sng">
            <a:solidFill>
              <a:srgbClr val="9EC83B"/>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385F41A-6F8F-D882-94BD-483FAFA4B24F}"/>
              </a:ext>
            </a:extLst>
          </p:cNvPr>
          <p:cNvCxnSpPr>
            <a:cxnSpLocks/>
            <a:stCxn id="6" idx="3"/>
          </p:cNvCxnSpPr>
          <p:nvPr/>
        </p:nvCxnSpPr>
        <p:spPr>
          <a:xfrm flipV="1">
            <a:off x="2437678" y="4112672"/>
            <a:ext cx="711770" cy="896948"/>
          </a:xfrm>
          <a:prstGeom prst="straightConnector1">
            <a:avLst/>
          </a:prstGeom>
          <a:ln w="57150" cmpd="sng">
            <a:solidFill>
              <a:srgbClr val="9EC83B"/>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962D5A0-116A-92CD-8E4C-19EC10EA362D}"/>
              </a:ext>
            </a:extLst>
          </p:cNvPr>
          <p:cNvCxnSpPr>
            <a:cxnSpLocks/>
            <a:stCxn id="4" idx="3"/>
          </p:cNvCxnSpPr>
          <p:nvPr/>
        </p:nvCxnSpPr>
        <p:spPr>
          <a:xfrm>
            <a:off x="2437678" y="2778018"/>
            <a:ext cx="711770" cy="901707"/>
          </a:xfrm>
          <a:prstGeom prst="straightConnector1">
            <a:avLst/>
          </a:prstGeom>
          <a:ln w="57150" cmpd="sng">
            <a:solidFill>
              <a:srgbClr val="9EC83B"/>
            </a:solidFill>
            <a:tailEnd type="triangle"/>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96F0ADE7-B9DC-8441-C4E7-E066881D822D}"/>
              </a:ext>
            </a:extLst>
          </p:cNvPr>
          <p:cNvSpPr/>
          <p:nvPr/>
        </p:nvSpPr>
        <p:spPr bwMode="auto">
          <a:xfrm>
            <a:off x="548587" y="1229269"/>
            <a:ext cx="1889091" cy="865895"/>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no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400">
              <a:solidFill>
                <a:srgbClr val="000000"/>
              </a:solidFill>
            </a:endParaRPr>
          </a:p>
          <a:p>
            <a:pPr algn="ctr">
              <a:spcBef>
                <a:spcPct val="0"/>
              </a:spcBef>
            </a:pPr>
            <a:endParaRPr lang="en-US" sz="1400">
              <a:solidFill>
                <a:srgbClr val="000000"/>
              </a:solidFill>
            </a:endParaRPr>
          </a:p>
          <a:p>
            <a:pPr algn="ctr">
              <a:spcBef>
                <a:spcPct val="0"/>
              </a:spcBef>
            </a:pPr>
            <a:endParaRPr lang="en-US" sz="1400">
              <a:solidFill>
                <a:srgbClr val="000000"/>
              </a:solidFill>
            </a:endParaRPr>
          </a:p>
          <a:p>
            <a:pPr algn="ctr">
              <a:spcBef>
                <a:spcPct val="0"/>
              </a:spcBef>
            </a:pPr>
            <a:r>
              <a:rPr lang="en-US" sz="1400">
                <a:solidFill>
                  <a:srgbClr val="000000"/>
                </a:solidFill>
              </a:rPr>
              <a:t>5 Layer GraphSAGE Mean Pool </a:t>
            </a:r>
          </a:p>
          <a:p>
            <a:pPr algn="ctr">
              <a:spcBef>
                <a:spcPct val="0"/>
              </a:spcBef>
            </a:pPr>
            <a:endParaRPr lang="en-US" sz="1400">
              <a:solidFill>
                <a:srgbClr val="000000"/>
              </a:solidFill>
            </a:endParaRPr>
          </a:p>
        </p:txBody>
      </p:sp>
      <p:sp>
        <p:nvSpPr>
          <p:cNvPr id="4" name="Rectangle 3">
            <a:extLst>
              <a:ext uri="{FF2B5EF4-FFF2-40B4-BE49-F238E27FC236}">
                <a16:creationId xmlns:a16="http://schemas.microsoft.com/office/drawing/2014/main" id="{52EEF4A4-05BC-57EC-6C04-FD1E8021F27E}"/>
              </a:ext>
            </a:extLst>
          </p:cNvPr>
          <p:cNvSpPr/>
          <p:nvPr/>
        </p:nvSpPr>
        <p:spPr bwMode="auto">
          <a:xfrm>
            <a:off x="548587" y="2345070"/>
            <a:ext cx="1889091" cy="865895"/>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no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400">
                <a:solidFill>
                  <a:srgbClr val="000000"/>
                </a:solidFill>
              </a:rPr>
              <a:t>5 Layer GCN Max Pool</a:t>
            </a:r>
          </a:p>
          <a:p>
            <a:pPr algn="ctr">
              <a:spcBef>
                <a:spcPct val="0"/>
              </a:spcBef>
            </a:pPr>
            <a:endParaRPr lang="en-US" sz="1400">
              <a:solidFill>
                <a:srgbClr val="000000"/>
              </a:solidFill>
            </a:endParaRPr>
          </a:p>
        </p:txBody>
      </p:sp>
      <p:sp>
        <p:nvSpPr>
          <p:cNvPr id="5" name="Rectangle 4">
            <a:extLst>
              <a:ext uri="{FF2B5EF4-FFF2-40B4-BE49-F238E27FC236}">
                <a16:creationId xmlns:a16="http://schemas.microsoft.com/office/drawing/2014/main" id="{6FFE436A-8BCE-74DF-DBAE-00332314D82A}"/>
              </a:ext>
            </a:extLst>
          </p:cNvPr>
          <p:cNvSpPr/>
          <p:nvPr/>
        </p:nvSpPr>
        <p:spPr bwMode="auto">
          <a:xfrm>
            <a:off x="548587" y="3460871"/>
            <a:ext cx="1889091" cy="865895"/>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no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400">
                <a:solidFill>
                  <a:srgbClr val="000000"/>
                </a:solidFill>
              </a:rPr>
              <a:t>4 Layer GraphSAGE Mean Pool</a:t>
            </a:r>
          </a:p>
          <a:p>
            <a:pPr algn="ctr">
              <a:spcBef>
                <a:spcPct val="0"/>
              </a:spcBef>
            </a:pPr>
            <a:endParaRPr lang="en-US" sz="1400">
              <a:solidFill>
                <a:srgbClr val="000000"/>
              </a:solidFill>
            </a:endParaRPr>
          </a:p>
        </p:txBody>
      </p:sp>
      <p:sp>
        <p:nvSpPr>
          <p:cNvPr id="6" name="Rectangle 5">
            <a:extLst>
              <a:ext uri="{FF2B5EF4-FFF2-40B4-BE49-F238E27FC236}">
                <a16:creationId xmlns:a16="http://schemas.microsoft.com/office/drawing/2014/main" id="{287B54F8-41C3-313D-46B7-EC176E28A61B}"/>
              </a:ext>
            </a:extLst>
          </p:cNvPr>
          <p:cNvSpPr/>
          <p:nvPr/>
        </p:nvSpPr>
        <p:spPr bwMode="auto">
          <a:xfrm>
            <a:off x="548587" y="4576672"/>
            <a:ext cx="1889091" cy="865895"/>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no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400">
                <a:solidFill>
                  <a:srgbClr val="000000"/>
                </a:solidFill>
              </a:rPr>
              <a:t>4 Layer GCN Mean Pool</a:t>
            </a:r>
          </a:p>
          <a:p>
            <a:pPr algn="ctr">
              <a:spcBef>
                <a:spcPct val="0"/>
              </a:spcBef>
            </a:pPr>
            <a:endParaRPr lang="en-US" sz="1400">
              <a:solidFill>
                <a:srgbClr val="000000"/>
              </a:solidFill>
            </a:endParaRPr>
          </a:p>
        </p:txBody>
      </p:sp>
      <p:sp>
        <p:nvSpPr>
          <p:cNvPr id="7" name="Rectangle 6">
            <a:extLst>
              <a:ext uri="{FF2B5EF4-FFF2-40B4-BE49-F238E27FC236}">
                <a16:creationId xmlns:a16="http://schemas.microsoft.com/office/drawing/2014/main" id="{DCCEBDAE-5A7F-3858-AF28-8492FEF2E365}"/>
              </a:ext>
            </a:extLst>
          </p:cNvPr>
          <p:cNvSpPr/>
          <p:nvPr/>
        </p:nvSpPr>
        <p:spPr bwMode="auto">
          <a:xfrm>
            <a:off x="548587" y="5692473"/>
            <a:ext cx="1889091" cy="865895"/>
          </a:xfrm>
          <a:prstGeom prst="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no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r>
              <a:rPr lang="en-US" sz="1400">
                <a:solidFill>
                  <a:srgbClr val="000000"/>
                </a:solidFill>
              </a:rPr>
              <a:t>5 Layer GAT Mean Pool</a:t>
            </a:r>
          </a:p>
          <a:p>
            <a:pPr algn="ctr">
              <a:spcBef>
                <a:spcPct val="0"/>
              </a:spcBef>
            </a:pPr>
            <a:endParaRPr lang="en-US" sz="1400">
              <a:solidFill>
                <a:srgbClr val="000000"/>
              </a:solidFill>
            </a:endParaRPr>
          </a:p>
        </p:txBody>
      </p:sp>
      <p:pic>
        <p:nvPicPr>
          <p:cNvPr id="107" name="Picture 106">
            <a:extLst>
              <a:ext uri="{FF2B5EF4-FFF2-40B4-BE49-F238E27FC236}">
                <a16:creationId xmlns:a16="http://schemas.microsoft.com/office/drawing/2014/main" id="{E92B55E8-086C-FA61-3A2E-2C18F934F1D6}"/>
              </a:ext>
            </a:extLst>
          </p:cNvPr>
          <p:cNvPicPr>
            <a:picLocks noChangeAspect="1"/>
          </p:cNvPicPr>
          <p:nvPr/>
        </p:nvPicPr>
        <p:blipFill rotWithShape="1">
          <a:blip r:embed="rId2"/>
          <a:srcRect l="2243" t="3057" r="3939" b="2750"/>
          <a:stretch/>
        </p:blipFill>
        <p:spPr>
          <a:xfrm>
            <a:off x="6973912" y="369461"/>
            <a:ext cx="3012931" cy="3024958"/>
          </a:xfrm>
          <a:prstGeom prst="rect">
            <a:avLst/>
          </a:prstGeom>
        </p:spPr>
      </p:pic>
      <p:pic>
        <p:nvPicPr>
          <p:cNvPr id="109" name="Picture 108">
            <a:extLst>
              <a:ext uri="{FF2B5EF4-FFF2-40B4-BE49-F238E27FC236}">
                <a16:creationId xmlns:a16="http://schemas.microsoft.com/office/drawing/2014/main" id="{33ED9B58-9828-1646-A414-A57230C7D048}"/>
              </a:ext>
            </a:extLst>
          </p:cNvPr>
          <p:cNvPicPr>
            <a:picLocks noChangeAspect="1"/>
          </p:cNvPicPr>
          <p:nvPr/>
        </p:nvPicPr>
        <p:blipFill rotWithShape="1">
          <a:blip r:embed="rId3"/>
          <a:srcRect l="2728" t="2964" r="1212" b="4061"/>
          <a:stretch/>
        </p:blipFill>
        <p:spPr>
          <a:xfrm>
            <a:off x="6992116" y="3572491"/>
            <a:ext cx="3084945" cy="2985877"/>
          </a:xfrm>
          <a:prstGeom prst="rect">
            <a:avLst/>
          </a:prstGeom>
        </p:spPr>
      </p:pic>
      <p:sp>
        <p:nvSpPr>
          <p:cNvPr id="110" name="TextBox 109">
            <a:extLst>
              <a:ext uri="{FF2B5EF4-FFF2-40B4-BE49-F238E27FC236}">
                <a16:creationId xmlns:a16="http://schemas.microsoft.com/office/drawing/2014/main" id="{1E18A686-F716-DE3D-FC79-0FA6FFC20A62}"/>
              </a:ext>
            </a:extLst>
          </p:cNvPr>
          <p:cNvSpPr txBox="1"/>
          <p:nvPr/>
        </p:nvSpPr>
        <p:spPr>
          <a:xfrm>
            <a:off x="10344736" y="4616509"/>
            <a:ext cx="1391038" cy="646331"/>
          </a:xfrm>
          <a:prstGeom prst="rect">
            <a:avLst/>
          </a:prstGeom>
          <a:noFill/>
        </p:spPr>
        <p:txBody>
          <a:bodyPr wrap="square" rtlCol="0">
            <a:spAutoFit/>
          </a:bodyPr>
          <a:lstStyle/>
          <a:p>
            <a:r>
              <a:rPr lang="en-US"/>
              <a:t>Accuracy: 81.25% </a:t>
            </a:r>
          </a:p>
        </p:txBody>
      </p:sp>
      <p:sp>
        <p:nvSpPr>
          <p:cNvPr id="111" name="TextBox 110">
            <a:extLst>
              <a:ext uri="{FF2B5EF4-FFF2-40B4-BE49-F238E27FC236}">
                <a16:creationId xmlns:a16="http://schemas.microsoft.com/office/drawing/2014/main" id="{A25205A8-D607-EC32-ABFA-5629CAB9FB38}"/>
              </a:ext>
            </a:extLst>
          </p:cNvPr>
          <p:cNvSpPr txBox="1"/>
          <p:nvPr/>
        </p:nvSpPr>
        <p:spPr>
          <a:xfrm>
            <a:off x="10344736" y="1326127"/>
            <a:ext cx="1269206" cy="646331"/>
          </a:xfrm>
          <a:prstGeom prst="rect">
            <a:avLst/>
          </a:prstGeom>
          <a:noFill/>
        </p:spPr>
        <p:txBody>
          <a:bodyPr wrap="square" rtlCol="0">
            <a:spAutoFit/>
          </a:bodyPr>
          <a:lstStyle/>
          <a:p>
            <a:r>
              <a:rPr lang="en-US"/>
              <a:t>Accuracy: 81.42% </a:t>
            </a:r>
          </a:p>
        </p:txBody>
      </p:sp>
      <p:cxnSp>
        <p:nvCxnSpPr>
          <p:cNvPr id="127" name="Straight Arrow Connector 126">
            <a:extLst>
              <a:ext uri="{FF2B5EF4-FFF2-40B4-BE49-F238E27FC236}">
                <a16:creationId xmlns:a16="http://schemas.microsoft.com/office/drawing/2014/main" id="{27AF5761-BC56-9783-5319-655E27ADE73C}"/>
              </a:ext>
            </a:extLst>
          </p:cNvPr>
          <p:cNvCxnSpPr>
            <a:cxnSpLocks/>
            <a:stCxn id="8" idx="3"/>
            <a:endCxn id="132" idx="2"/>
          </p:cNvCxnSpPr>
          <p:nvPr/>
        </p:nvCxnSpPr>
        <p:spPr>
          <a:xfrm flipV="1">
            <a:off x="4368510" y="3893818"/>
            <a:ext cx="711770" cy="3521"/>
          </a:xfrm>
          <a:prstGeom prst="straightConnector1">
            <a:avLst/>
          </a:prstGeom>
          <a:ln w="57150" cmpd="sng">
            <a:solidFill>
              <a:srgbClr val="9EC83B"/>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Oval 131">
            <a:extLst>
              <a:ext uri="{FF2B5EF4-FFF2-40B4-BE49-F238E27FC236}">
                <a16:creationId xmlns:a16="http://schemas.microsoft.com/office/drawing/2014/main" id="{E0A762F9-9162-7769-329C-C813A608A7B6}"/>
              </a:ext>
            </a:extLst>
          </p:cNvPr>
          <p:cNvSpPr/>
          <p:nvPr/>
        </p:nvSpPr>
        <p:spPr bwMode="auto">
          <a:xfrm>
            <a:off x="5080280" y="3427644"/>
            <a:ext cx="1375551" cy="932347"/>
          </a:xfrm>
          <a:prstGeom prst="ellipse">
            <a:avLst/>
          </a:prstGeom>
          <a:ln>
            <a:headEnd/>
            <a:tailEnd/>
          </a:ln>
        </p:spPr>
        <p:style>
          <a:lnRef idx="1">
            <a:schemeClr val="accent5"/>
          </a:lnRef>
          <a:fillRef idx="3">
            <a:schemeClr val="accent5"/>
          </a:fillRef>
          <a:effectRef idx="2">
            <a:schemeClr val="accent5"/>
          </a:effectRef>
          <a:fontRef idx="minor">
            <a:schemeClr val="lt1"/>
          </a:fontRef>
        </p:style>
        <p:txBody>
          <a:bodyPr rtlCol="0" anchor="b">
            <a:prstTxWarp prst="textNoShape">
              <a:avLst/>
            </a:prstTxWarp>
          </a:bodyPr>
          <a:lstStyle/>
          <a:p>
            <a:pPr algn="ctr">
              <a:spcBef>
                <a:spcPct val="0"/>
              </a:spcBef>
            </a:pPr>
            <a:r>
              <a:rPr lang="en-US" sz="1600">
                <a:solidFill>
                  <a:schemeClr val="bg1"/>
                </a:solidFill>
              </a:rPr>
              <a:t>Bind, No Bind</a:t>
            </a:r>
          </a:p>
        </p:txBody>
      </p:sp>
      <p:sp>
        <p:nvSpPr>
          <p:cNvPr id="141" name="TextBox 140">
            <a:extLst>
              <a:ext uri="{FF2B5EF4-FFF2-40B4-BE49-F238E27FC236}">
                <a16:creationId xmlns:a16="http://schemas.microsoft.com/office/drawing/2014/main" id="{8DA92A10-0E1C-87A0-75AB-78BB47A9D34E}"/>
              </a:ext>
            </a:extLst>
          </p:cNvPr>
          <p:cNvSpPr txBox="1"/>
          <p:nvPr/>
        </p:nvSpPr>
        <p:spPr>
          <a:xfrm>
            <a:off x="4396788" y="3560385"/>
            <a:ext cx="869072" cy="276999"/>
          </a:xfrm>
          <a:prstGeom prst="rect">
            <a:avLst/>
          </a:prstGeom>
          <a:noFill/>
        </p:spPr>
        <p:txBody>
          <a:bodyPr wrap="square" rtlCol="0">
            <a:spAutoFit/>
          </a:bodyPr>
          <a:lstStyle/>
          <a:p>
            <a:r>
              <a:rPr lang="en-US" sz="1200"/>
              <a:t>Round()</a:t>
            </a:r>
          </a:p>
        </p:txBody>
      </p:sp>
    </p:spTree>
    <p:extLst>
      <p:ext uri="{BB962C8B-B14F-4D97-AF65-F5344CB8AC3E}">
        <p14:creationId xmlns:p14="http://schemas.microsoft.com/office/powerpoint/2010/main" val="215961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AD38-C4E5-450E-BAD8-2A4B6DA2BEBD}"/>
              </a:ext>
            </a:extLst>
          </p:cNvPr>
          <p:cNvSpPr>
            <a:spLocks noGrp="1"/>
          </p:cNvSpPr>
          <p:nvPr>
            <p:ph type="title"/>
          </p:nvPr>
        </p:nvSpPr>
        <p:spPr/>
        <p:txBody>
          <a:bodyPr/>
          <a:lstStyle/>
          <a:p>
            <a:r>
              <a:rPr lang="en-US">
                <a:latin typeface="Roboto Light"/>
                <a:ea typeface="Roboto Light"/>
              </a:rPr>
              <a:t>If We Had More Time….</a:t>
            </a:r>
            <a:endParaRPr lang="en-US"/>
          </a:p>
        </p:txBody>
      </p:sp>
      <p:sp>
        <p:nvSpPr>
          <p:cNvPr id="4" name="TextBox 3">
            <a:extLst>
              <a:ext uri="{FF2B5EF4-FFF2-40B4-BE49-F238E27FC236}">
                <a16:creationId xmlns:a16="http://schemas.microsoft.com/office/drawing/2014/main" id="{3172D769-6D17-C3EE-3EFB-57D7EC0370E4}"/>
              </a:ext>
            </a:extLst>
          </p:cNvPr>
          <p:cNvSpPr txBox="1"/>
          <p:nvPr/>
        </p:nvSpPr>
        <p:spPr>
          <a:xfrm>
            <a:off x="822960" y="1368804"/>
            <a:ext cx="10230374"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latin typeface="Arial" panose="020B0604020202020204" pitchFamily="34" charset="0"/>
                <a:ea typeface="Roboto Light"/>
                <a:cs typeface="Arial" panose="020B0604020202020204" pitchFamily="34" charset="0"/>
              </a:rPr>
              <a:t>Explore &amp; test with other kinds of pooling</a:t>
            </a:r>
          </a:p>
          <a:p>
            <a:endParaRPr lang="en-US" sz="2000" dirty="0">
              <a:latin typeface="Arial" panose="020B0604020202020204" pitchFamily="34" charset="0"/>
              <a:ea typeface="Roboto Light"/>
              <a:cs typeface="Arial" panose="020B0604020202020204" pitchFamily="34" charset="0"/>
            </a:endParaRPr>
          </a:p>
          <a:p>
            <a:pPr marL="800100" lvl="1" indent="-342900">
              <a:buFont typeface="Arial"/>
              <a:buChar char="•"/>
            </a:pPr>
            <a:r>
              <a:rPr lang="en-US" sz="2000" dirty="0">
                <a:latin typeface="Arial" panose="020B0604020202020204" pitchFamily="34" charset="0"/>
                <a:ea typeface="Roboto Light"/>
                <a:cs typeface="Arial" panose="020B0604020202020204" pitchFamily="34" charset="0"/>
              </a:rPr>
              <a:t>Our hyperparameter search suggests that pooling type is the most important variable</a:t>
            </a:r>
          </a:p>
          <a:p>
            <a:pPr lvl="1"/>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r>
              <a:rPr lang="en-US" sz="2000" dirty="0">
                <a:latin typeface="Arial" panose="020B0604020202020204" pitchFamily="34" charset="0"/>
                <a:ea typeface="Roboto Light"/>
                <a:cs typeface="Arial" panose="020B0604020202020204" pitchFamily="34" charset="0"/>
              </a:rPr>
              <a:t>Weight “binding” examples more than “non-binding”</a:t>
            </a:r>
          </a:p>
          <a:p>
            <a:pPr marL="342900" indent="-342900">
              <a:buFont typeface="Arial"/>
              <a:buChar char="•"/>
            </a:pP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r>
              <a:rPr lang="en-US" sz="2000" dirty="0">
                <a:latin typeface="Arial" panose="020B0604020202020204" pitchFamily="34" charset="0"/>
                <a:ea typeface="Roboto Light"/>
                <a:cs typeface="Arial" panose="020B0604020202020204" pitchFamily="34" charset="0"/>
              </a:rPr>
              <a:t>Try other ensemble methods (Bagging, Stacking, Boosting)</a:t>
            </a:r>
          </a:p>
          <a:p>
            <a:pPr marL="342900" indent="-342900">
              <a:buFont typeface="Arial"/>
              <a:buChar char="•"/>
            </a:pP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r>
              <a:rPr lang="en-US" sz="2000" dirty="0">
                <a:latin typeface="Arial" panose="020B0604020202020204" pitchFamily="34" charset="0"/>
                <a:ea typeface="Roboto Light"/>
                <a:cs typeface="Arial" panose="020B0604020202020204" pitchFamily="34" charset="0"/>
              </a:rPr>
              <a:t>Investigate mixing different convolution layers in a single architecture</a:t>
            </a:r>
          </a:p>
          <a:p>
            <a:pPr marL="342900" indent="-342900">
              <a:buFont typeface="Arial"/>
              <a:buChar char="•"/>
            </a:pP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r>
              <a:rPr lang="en-US" sz="2000" dirty="0">
                <a:latin typeface="Arial" panose="020B0604020202020204" pitchFamily="34" charset="0"/>
                <a:ea typeface="Roboto Light"/>
                <a:cs typeface="Arial" panose="020B0604020202020204" pitchFamily="34" charset="0"/>
              </a:rPr>
              <a:t>Explore different methods of translating ligand data to a graph</a:t>
            </a:r>
          </a:p>
          <a:p>
            <a:pPr marL="342900" indent="-342900">
              <a:buFont typeface="Arial"/>
              <a:buChar char="•"/>
            </a:pP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endParaRPr lang="en-US" sz="2000" dirty="0">
              <a:latin typeface="Arial" panose="020B0604020202020204" pitchFamily="34" charset="0"/>
              <a:ea typeface="Roboto Light"/>
              <a:cs typeface="Arial" panose="020B0604020202020204" pitchFamily="34" charset="0"/>
            </a:endParaRPr>
          </a:p>
        </p:txBody>
      </p:sp>
      <p:pic>
        <p:nvPicPr>
          <p:cNvPr id="3" name="Picture 2">
            <a:extLst>
              <a:ext uri="{FF2B5EF4-FFF2-40B4-BE49-F238E27FC236}">
                <a16:creationId xmlns:a16="http://schemas.microsoft.com/office/drawing/2014/main" id="{0A6BAB43-88FE-CB47-96FF-0AEB0625F695}"/>
              </a:ext>
            </a:extLst>
          </p:cNvPr>
          <p:cNvPicPr>
            <a:picLocks noChangeAspect="1"/>
          </p:cNvPicPr>
          <p:nvPr/>
        </p:nvPicPr>
        <p:blipFill rotWithShape="1">
          <a:blip r:embed="rId2"/>
          <a:srcRect l="24004" t="15958" r="15331" b="9054"/>
          <a:stretch/>
        </p:blipFill>
        <p:spPr>
          <a:xfrm>
            <a:off x="9614140" y="3967986"/>
            <a:ext cx="2587096" cy="2398450"/>
          </a:xfrm>
          <a:prstGeom prst="rect">
            <a:avLst/>
          </a:prstGeom>
        </p:spPr>
      </p:pic>
    </p:spTree>
    <p:extLst>
      <p:ext uri="{BB962C8B-B14F-4D97-AF65-F5344CB8AC3E}">
        <p14:creationId xmlns:p14="http://schemas.microsoft.com/office/powerpoint/2010/main" val="3685873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AD38-C4E5-450E-BAD8-2A4B6DA2BEBD}"/>
              </a:ext>
            </a:extLst>
          </p:cNvPr>
          <p:cNvSpPr>
            <a:spLocks noGrp="1"/>
          </p:cNvSpPr>
          <p:nvPr>
            <p:ph type="title"/>
          </p:nvPr>
        </p:nvSpPr>
        <p:spPr/>
        <p:txBody>
          <a:bodyPr/>
          <a:lstStyle/>
          <a:p>
            <a:r>
              <a:rPr lang="en-US">
                <a:latin typeface="Roboto Light"/>
                <a:ea typeface="Roboto Light"/>
              </a:rPr>
              <a:t>3D Convolutional Neural Networks</a:t>
            </a:r>
            <a:endParaRPr lang="en-US"/>
          </a:p>
        </p:txBody>
      </p:sp>
      <p:sp>
        <p:nvSpPr>
          <p:cNvPr id="4" name="TextBox 3">
            <a:extLst>
              <a:ext uri="{FF2B5EF4-FFF2-40B4-BE49-F238E27FC236}">
                <a16:creationId xmlns:a16="http://schemas.microsoft.com/office/drawing/2014/main" id="{0545F723-7C83-782D-EDC3-A7AA135325A8}"/>
              </a:ext>
            </a:extLst>
          </p:cNvPr>
          <p:cNvSpPr txBox="1"/>
          <p:nvPr/>
        </p:nvSpPr>
        <p:spPr>
          <a:xfrm>
            <a:off x="789243" y="1146273"/>
            <a:ext cx="9573631"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latin typeface="Arial"/>
                <a:ea typeface="Roboto Light"/>
                <a:cs typeface="Arial"/>
              </a:rPr>
              <a:t>Used </a:t>
            </a:r>
            <a:r>
              <a:rPr lang="en-US" sz="2000" b="1" dirty="0">
                <a:latin typeface="Arial"/>
                <a:ea typeface="Roboto Light"/>
                <a:cs typeface="Arial"/>
              </a:rPr>
              <a:t>TensorFlow</a:t>
            </a:r>
            <a:r>
              <a:rPr lang="en-US" sz="2000" dirty="0">
                <a:latin typeface="Arial"/>
                <a:ea typeface="Roboto Light"/>
                <a:cs typeface="Arial"/>
              </a:rPr>
              <a:t> to build models similar to Stevenson et al. (2021):</a:t>
            </a:r>
            <a:endParaRPr lang="en-US" sz="2000" dirty="0">
              <a:latin typeface="Arial" panose="020B0604020202020204" pitchFamily="34" charset="0"/>
              <a:ea typeface="Roboto Light"/>
              <a:cs typeface="Arial" panose="020B0604020202020204" pitchFamily="34" charset="0"/>
            </a:endParaRPr>
          </a:p>
          <a:p>
            <a:pPr marL="800100" lvl="1" indent="-342900">
              <a:buFont typeface="Arial"/>
              <a:buChar char="•"/>
            </a:pPr>
            <a:r>
              <a:rPr lang="en-US" sz="2000" dirty="0">
                <a:latin typeface="Arial"/>
                <a:ea typeface="Roboto Light"/>
                <a:cs typeface="Arial"/>
              </a:rPr>
              <a:t>Adam Optimizer</a:t>
            </a:r>
          </a:p>
          <a:p>
            <a:pPr marL="800100" lvl="1" indent="-342900">
              <a:buFont typeface="Arial"/>
              <a:buChar char="•"/>
            </a:pPr>
            <a:r>
              <a:rPr lang="en-US" sz="2000" dirty="0">
                <a:latin typeface="Arial"/>
                <a:ea typeface="Roboto Light"/>
                <a:cs typeface="Arial"/>
              </a:rPr>
              <a:t>Binary Cross-entropy Loss Function</a:t>
            </a:r>
          </a:p>
          <a:p>
            <a:pPr marL="800100" lvl="1" indent="-342900">
              <a:buFont typeface="Arial"/>
              <a:buChar char="•"/>
            </a:pPr>
            <a:r>
              <a:rPr lang="en-US" sz="2000" dirty="0">
                <a:latin typeface="Arial"/>
                <a:ea typeface="Roboto Light"/>
                <a:cs typeface="Arial"/>
              </a:rPr>
              <a:t>Use Early-Stopping</a:t>
            </a:r>
            <a:endParaRPr lang="en-US" sz="2000" dirty="0">
              <a:latin typeface="Arial" panose="020B0604020202020204" pitchFamily="34" charset="0"/>
              <a:ea typeface="Roboto Light"/>
              <a:cs typeface="Arial" panose="020B0604020202020204" pitchFamily="34" charset="0"/>
            </a:endParaRPr>
          </a:p>
          <a:p>
            <a:pPr marL="800100" lvl="1" indent="-342900">
              <a:buFont typeface="Arial"/>
              <a:buChar char="•"/>
            </a:pPr>
            <a:r>
              <a:rPr lang="en-US" sz="2000" dirty="0">
                <a:latin typeface="Arial"/>
                <a:ea typeface="Roboto Light"/>
                <a:cs typeface="Arial"/>
              </a:rPr>
              <a:t>Measure Accuracy</a:t>
            </a:r>
            <a:r>
              <a:rPr lang="en-US" sz="2000" dirty="0">
                <a:latin typeface="Arial"/>
                <a:ea typeface="+mn-lt"/>
                <a:cs typeface="Arial"/>
              </a:rPr>
              <a:t>, Precision, Recall, F1</a:t>
            </a:r>
            <a:endParaRPr lang="en-US" sz="2000" dirty="0">
              <a:latin typeface="Arial" panose="020B0604020202020204" pitchFamily="34" charset="0"/>
              <a:ea typeface="Roboto Light"/>
              <a:cs typeface="Arial" panose="020B0604020202020204" pitchFamily="34" charset="0"/>
            </a:endParaRPr>
          </a:p>
          <a:p>
            <a:pPr marL="800100" lvl="1" indent="-342900">
              <a:buFont typeface="Arial"/>
              <a:buChar char="•"/>
            </a:pPr>
            <a:r>
              <a:rPr lang="en-US" sz="2000" dirty="0">
                <a:latin typeface="Arial"/>
                <a:ea typeface="Roboto Light"/>
                <a:cs typeface="Arial"/>
              </a:rPr>
              <a:t>Use class weights</a:t>
            </a:r>
          </a:p>
          <a:p>
            <a:pPr marL="800100" lvl="1" indent="-342900">
              <a:buFont typeface="Arial"/>
              <a:buChar char="•"/>
            </a:pP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endParaRPr lang="en-US" sz="2000" dirty="0">
              <a:latin typeface="Arial" panose="020B0604020202020204" pitchFamily="34" charset="0"/>
              <a:ea typeface="Roboto Light"/>
              <a:cs typeface="Arial" panose="020B0604020202020204" pitchFamily="34" charset="0"/>
            </a:endParaRPr>
          </a:p>
        </p:txBody>
      </p:sp>
      <p:pic>
        <p:nvPicPr>
          <p:cNvPr id="13" name="Picture 13" descr="1-s2.0-S0927025620303414-ga1_lrg.jpg">
            <a:extLst>
              <a:ext uri="{FF2B5EF4-FFF2-40B4-BE49-F238E27FC236}">
                <a16:creationId xmlns:a16="http://schemas.microsoft.com/office/drawing/2014/main" id="{645661C1-0BE2-E42E-28C6-CFCA05B446D8}"/>
              </a:ext>
            </a:extLst>
          </p:cNvPr>
          <p:cNvPicPr>
            <a:picLocks noChangeAspect="1"/>
          </p:cNvPicPr>
          <p:nvPr/>
        </p:nvPicPr>
        <p:blipFill rotWithShape="1">
          <a:blip r:embed="rId2"/>
          <a:srcRect t="7729" r="3990" b="6039"/>
          <a:stretch/>
        </p:blipFill>
        <p:spPr>
          <a:xfrm>
            <a:off x="503055" y="4057225"/>
            <a:ext cx="10545332" cy="2378529"/>
          </a:xfrm>
          <a:prstGeom prst="rect">
            <a:avLst/>
          </a:prstGeom>
        </p:spPr>
      </p:pic>
      <p:sp>
        <p:nvSpPr>
          <p:cNvPr id="5" name="TextBox 4">
            <a:extLst>
              <a:ext uri="{FF2B5EF4-FFF2-40B4-BE49-F238E27FC236}">
                <a16:creationId xmlns:a16="http://schemas.microsoft.com/office/drawing/2014/main" id="{205E74CA-9909-F583-E397-808140F6BE73}"/>
              </a:ext>
            </a:extLst>
          </p:cNvPr>
          <p:cNvSpPr txBox="1"/>
          <p:nvPr/>
        </p:nvSpPr>
        <p:spPr>
          <a:xfrm>
            <a:off x="307496" y="6248400"/>
            <a:ext cx="197445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19550@48x48x48x19</a:t>
            </a:r>
          </a:p>
        </p:txBody>
      </p:sp>
      <p:sp>
        <p:nvSpPr>
          <p:cNvPr id="14" name="TextBox 13">
            <a:extLst>
              <a:ext uri="{FF2B5EF4-FFF2-40B4-BE49-F238E27FC236}">
                <a16:creationId xmlns:a16="http://schemas.microsoft.com/office/drawing/2014/main" id="{2B78AEE9-CB42-6CBC-C210-704DAFD669F5}"/>
              </a:ext>
            </a:extLst>
          </p:cNvPr>
          <p:cNvSpPr txBox="1"/>
          <p:nvPr/>
        </p:nvSpPr>
        <p:spPr>
          <a:xfrm>
            <a:off x="6976681" y="3753354"/>
            <a:ext cx="10708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Flattening</a:t>
            </a:r>
            <a:endParaRPr lang="en-US"/>
          </a:p>
        </p:txBody>
      </p:sp>
      <p:sp>
        <p:nvSpPr>
          <p:cNvPr id="15" name="TextBox 14">
            <a:extLst>
              <a:ext uri="{FF2B5EF4-FFF2-40B4-BE49-F238E27FC236}">
                <a16:creationId xmlns:a16="http://schemas.microsoft.com/office/drawing/2014/main" id="{8EFDADE8-C147-BD2A-6DBB-B29C53541E46}"/>
              </a:ext>
            </a:extLst>
          </p:cNvPr>
          <p:cNvSpPr txBox="1"/>
          <p:nvPr/>
        </p:nvSpPr>
        <p:spPr>
          <a:xfrm>
            <a:off x="8129797" y="3753355"/>
            <a:ext cx="345799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Fully Connected Layers: 128 nodes</a:t>
            </a:r>
            <a:endParaRPr lang="en-US" dirty="0"/>
          </a:p>
        </p:txBody>
      </p:sp>
      <p:sp>
        <p:nvSpPr>
          <p:cNvPr id="16" name="TextBox 15">
            <a:extLst>
              <a:ext uri="{FF2B5EF4-FFF2-40B4-BE49-F238E27FC236}">
                <a16:creationId xmlns:a16="http://schemas.microsoft.com/office/drawing/2014/main" id="{C15AEB97-CB58-107F-85B5-1E67D5C42518}"/>
              </a:ext>
            </a:extLst>
          </p:cNvPr>
          <p:cNvSpPr txBox="1"/>
          <p:nvPr/>
        </p:nvSpPr>
        <p:spPr>
          <a:xfrm>
            <a:off x="1831496" y="3753355"/>
            <a:ext cx="11113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32@5x5x5</a:t>
            </a:r>
            <a:endParaRPr lang="en-US"/>
          </a:p>
        </p:txBody>
      </p:sp>
      <p:sp>
        <p:nvSpPr>
          <p:cNvPr id="17" name="TextBox 16">
            <a:extLst>
              <a:ext uri="{FF2B5EF4-FFF2-40B4-BE49-F238E27FC236}">
                <a16:creationId xmlns:a16="http://schemas.microsoft.com/office/drawing/2014/main" id="{526C0610-A264-3058-D3CE-FE41706C4BA3}"/>
              </a:ext>
            </a:extLst>
          </p:cNvPr>
          <p:cNvSpPr txBox="1"/>
          <p:nvPr/>
        </p:nvSpPr>
        <p:spPr>
          <a:xfrm>
            <a:off x="4535584" y="3753354"/>
            <a:ext cx="11113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64@3x3x3</a:t>
            </a:r>
            <a:endParaRPr lang="en-US"/>
          </a:p>
        </p:txBody>
      </p:sp>
      <p:sp>
        <p:nvSpPr>
          <p:cNvPr id="18" name="TextBox 17">
            <a:extLst>
              <a:ext uri="{FF2B5EF4-FFF2-40B4-BE49-F238E27FC236}">
                <a16:creationId xmlns:a16="http://schemas.microsoft.com/office/drawing/2014/main" id="{B71CFD2D-C2D1-2953-7DCF-406C335A21EF}"/>
              </a:ext>
            </a:extLst>
          </p:cNvPr>
          <p:cNvSpPr txBox="1"/>
          <p:nvPr/>
        </p:nvSpPr>
        <p:spPr>
          <a:xfrm>
            <a:off x="3045301" y="3753354"/>
            <a:ext cx="13540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Pooling 2x2x2</a:t>
            </a:r>
            <a:endParaRPr lang="en-US"/>
          </a:p>
        </p:txBody>
      </p:sp>
      <p:sp>
        <p:nvSpPr>
          <p:cNvPr id="19" name="TextBox 18">
            <a:extLst>
              <a:ext uri="{FF2B5EF4-FFF2-40B4-BE49-F238E27FC236}">
                <a16:creationId xmlns:a16="http://schemas.microsoft.com/office/drawing/2014/main" id="{FD9B9011-CBC3-44C5-D2FE-7E9CE9E71653}"/>
              </a:ext>
            </a:extLst>
          </p:cNvPr>
          <p:cNvSpPr txBox="1"/>
          <p:nvPr/>
        </p:nvSpPr>
        <p:spPr>
          <a:xfrm>
            <a:off x="5574061" y="3753353"/>
            <a:ext cx="135406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Pooling 2x2x2</a:t>
            </a:r>
            <a:endParaRPr lang="en-US"/>
          </a:p>
        </p:txBody>
      </p:sp>
    </p:spTree>
    <p:extLst>
      <p:ext uri="{BB962C8B-B14F-4D97-AF65-F5344CB8AC3E}">
        <p14:creationId xmlns:p14="http://schemas.microsoft.com/office/powerpoint/2010/main" val="2558859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AD38-C4E5-450E-BAD8-2A4B6DA2BEBD}"/>
              </a:ext>
            </a:extLst>
          </p:cNvPr>
          <p:cNvSpPr>
            <a:spLocks noGrp="1"/>
          </p:cNvSpPr>
          <p:nvPr>
            <p:ph type="title"/>
          </p:nvPr>
        </p:nvSpPr>
        <p:spPr>
          <a:xfrm>
            <a:off x="964426" y="706009"/>
            <a:ext cx="9144000" cy="1005840"/>
          </a:xfrm>
        </p:spPr>
        <p:txBody>
          <a:bodyPr/>
          <a:lstStyle/>
          <a:p>
            <a:r>
              <a:rPr lang="en-US" dirty="0">
                <a:latin typeface="Roboto Light"/>
                <a:ea typeface="Roboto Light"/>
              </a:rPr>
              <a:t>3D CNN Challenges</a:t>
            </a:r>
            <a:endParaRPr lang="en-US" dirty="0"/>
          </a:p>
        </p:txBody>
      </p:sp>
      <p:sp>
        <p:nvSpPr>
          <p:cNvPr id="5" name="TextBox 4">
            <a:extLst>
              <a:ext uri="{FF2B5EF4-FFF2-40B4-BE49-F238E27FC236}">
                <a16:creationId xmlns:a16="http://schemas.microsoft.com/office/drawing/2014/main" id="{B870EBBE-4D48-BE07-B0E5-C653392488D0}"/>
              </a:ext>
            </a:extLst>
          </p:cNvPr>
          <p:cNvSpPr txBox="1"/>
          <p:nvPr/>
        </p:nvSpPr>
        <p:spPr>
          <a:xfrm>
            <a:off x="822960" y="1371600"/>
            <a:ext cx="10230374"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Sans-Serif"/>
              <a:buChar char="•"/>
            </a:pPr>
            <a:r>
              <a:rPr lang="en-US" sz="2000" dirty="0">
                <a:latin typeface="Arial"/>
                <a:ea typeface="Roboto Light"/>
                <a:cs typeface="Arial"/>
              </a:rPr>
              <a:t>Data Extraction &amp; Restructuring</a:t>
            </a:r>
            <a:endParaRPr lang="en-US" dirty="0">
              <a:latin typeface="Arial"/>
              <a:cs typeface="Arial"/>
            </a:endParaRPr>
          </a:p>
          <a:p>
            <a:pPr marL="342900" indent="-342900">
              <a:buFont typeface="Arial,Sans-Serif"/>
              <a:buChar char="•"/>
            </a:pPr>
            <a:endParaRPr lang="en-US" sz="2000" dirty="0">
              <a:latin typeface="Arial" panose="020B0604020202020204" pitchFamily="34" charset="0"/>
              <a:ea typeface="Roboto Light"/>
              <a:cs typeface="Arial" panose="020B0604020202020204" pitchFamily="34" charset="0"/>
            </a:endParaRPr>
          </a:p>
          <a:p>
            <a:pPr marL="342900" indent="-342900">
              <a:buFont typeface="Arial,Sans-Serif"/>
              <a:buChar char="•"/>
            </a:pPr>
            <a:r>
              <a:rPr lang="en-US" sz="2000" dirty="0">
                <a:latin typeface="Arial"/>
                <a:ea typeface="Roboto Light"/>
                <a:cs typeface="Arial"/>
              </a:rPr>
              <a:t>SLURM Allocation &amp; LC System Issues</a:t>
            </a:r>
          </a:p>
          <a:p>
            <a:pPr marL="342900" indent="-342900">
              <a:buFont typeface="Arial,Sans-Serif"/>
              <a:buChar char="•"/>
            </a:pP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r>
              <a:rPr lang="en-US" sz="2000" dirty="0">
                <a:latin typeface="Arial"/>
                <a:ea typeface="Roboto Light"/>
                <a:cs typeface="Arial"/>
              </a:rPr>
              <a:t>Time Constraints</a:t>
            </a: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endParaRPr lang="en-US" sz="2000" dirty="0">
              <a:latin typeface="Arial" panose="020B0604020202020204" pitchFamily="34" charset="0"/>
              <a:ea typeface="Roboto Light"/>
              <a:cs typeface="Arial" panose="020B0604020202020204" pitchFamily="34" charset="0"/>
            </a:endParaRPr>
          </a:p>
        </p:txBody>
      </p:sp>
      <p:sp>
        <p:nvSpPr>
          <p:cNvPr id="6" name="Title 1">
            <a:extLst>
              <a:ext uri="{FF2B5EF4-FFF2-40B4-BE49-F238E27FC236}">
                <a16:creationId xmlns:a16="http://schemas.microsoft.com/office/drawing/2014/main" id="{47FB422E-7434-2C8B-42A5-0DBA10D7C0D5}"/>
              </a:ext>
            </a:extLst>
          </p:cNvPr>
          <p:cNvSpPr>
            <a:spLocks noGrp="1"/>
          </p:cNvSpPr>
          <p:nvPr/>
        </p:nvSpPr>
        <p:spPr>
          <a:xfrm>
            <a:off x="964426" y="3423073"/>
            <a:ext cx="9144000" cy="1005840"/>
          </a:xfrm>
          <a:prstGeom prst="rect">
            <a:avLst/>
          </a:prstGeom>
          <a:effectLst/>
        </p:spPr>
        <p:txBody>
          <a:bodyPr vert="horz" lIns="0" tIns="0" rIns="0" bIns="0" rtlCol="0" anchor="t" anchorCtr="0">
            <a:noAutofit/>
            <a:scene3d>
              <a:camera prst="orthographicFront"/>
              <a:lightRig rig="threePt" dir="t">
                <a:rot lat="0" lon="0" rev="4800000"/>
              </a:lightRig>
            </a:scene3d>
            <a:sp3d prstMaterial="matte"/>
          </a:bodyPr>
          <a:lstStyle>
            <a:lvl1pPr algn="l" rtl="0" eaLnBrk="1" latinLnBrk="0" hangingPunct="1">
              <a:lnSpc>
                <a:spcPct val="90000"/>
              </a:lnSpc>
              <a:spcBef>
                <a:spcPct val="0"/>
              </a:spcBef>
              <a:buNone/>
              <a:defRPr kumimoji="0" sz="3400" b="0" i="0" kern="1200">
                <a:solidFill>
                  <a:schemeClr val="tx1">
                    <a:lumMod val="75000"/>
                    <a:lumOff val="25000"/>
                  </a:schemeClr>
                </a:solidFill>
                <a:effectLst/>
                <a:latin typeface="Roboto Light" panose="02000000000000000000" pitchFamily="2" charset="0"/>
                <a:ea typeface="Roboto Light" panose="02000000000000000000" pitchFamily="2" charset="0"/>
                <a:cs typeface="Roboto Light" panose="02000000000000000000" pitchFamily="2" charset="0"/>
              </a:defRPr>
            </a:lvl1pPr>
          </a:lstStyle>
          <a:p>
            <a:r>
              <a:rPr lang="en-US" dirty="0">
                <a:latin typeface="Roboto Light"/>
                <a:ea typeface="Roboto Light"/>
              </a:rPr>
              <a:t>If We Had More Time….</a:t>
            </a:r>
            <a:endParaRPr lang="en-US" dirty="0"/>
          </a:p>
        </p:txBody>
      </p:sp>
      <p:sp>
        <p:nvSpPr>
          <p:cNvPr id="7" name="TextBox 2">
            <a:extLst>
              <a:ext uri="{FF2B5EF4-FFF2-40B4-BE49-F238E27FC236}">
                <a16:creationId xmlns:a16="http://schemas.microsoft.com/office/drawing/2014/main" id="{5A6EFCCA-A21B-B4E8-65C9-C4BBD7C6544F}"/>
              </a:ext>
            </a:extLst>
          </p:cNvPr>
          <p:cNvSpPr txBox="1"/>
          <p:nvPr/>
        </p:nvSpPr>
        <p:spPr>
          <a:xfrm>
            <a:off x="822960" y="4055239"/>
            <a:ext cx="10230374" cy="31700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Font typeface="Arial"/>
              <a:buChar char="•"/>
            </a:pPr>
            <a:r>
              <a:rPr lang="en-US" sz="2000" dirty="0">
                <a:latin typeface="Arial"/>
                <a:ea typeface="Roboto Light"/>
                <a:cs typeface="Arial"/>
              </a:rPr>
              <a:t>Test more architectures and implement fusion model</a:t>
            </a:r>
          </a:p>
          <a:p>
            <a:pPr marL="342900" indent="-342900">
              <a:buFont typeface="Arial"/>
              <a:buChar char="•"/>
            </a:pP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r>
              <a:rPr lang="en-US" sz="2000" dirty="0">
                <a:latin typeface="Arial"/>
                <a:ea typeface="Roboto Light"/>
                <a:cs typeface="Arial"/>
              </a:rPr>
              <a:t>Try Binary Focal Cross-entropy Loss</a:t>
            </a:r>
          </a:p>
          <a:p>
            <a:pPr marL="342900" indent="-342900">
              <a:buFont typeface="Arial"/>
              <a:buChar char="•"/>
            </a:pPr>
            <a:endParaRPr lang="en-US" sz="2000" dirty="0">
              <a:latin typeface="Arial"/>
              <a:ea typeface="Roboto Light"/>
              <a:cs typeface="Arial"/>
            </a:endParaRPr>
          </a:p>
          <a:p>
            <a:pPr marL="342900" indent="-342900">
              <a:buFont typeface="Arial"/>
              <a:buChar char="•"/>
            </a:pPr>
            <a:r>
              <a:rPr lang="en-US" sz="2000" dirty="0">
                <a:latin typeface="Arial"/>
                <a:ea typeface="Roboto Light"/>
                <a:cs typeface="Arial"/>
              </a:rPr>
              <a:t>Explore using uncertainty quantification</a:t>
            </a: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r>
              <a:rPr lang="en-US" sz="2000" dirty="0">
                <a:latin typeface="Arial"/>
                <a:ea typeface="Roboto Light"/>
                <a:cs typeface="Arial"/>
              </a:rPr>
              <a:t>Do </a:t>
            </a:r>
            <a:r>
              <a:rPr lang="en-US" sz="2000" dirty="0">
                <a:latin typeface="Arial" panose="020B0604020202020204" pitchFamily="34" charset="0"/>
                <a:ea typeface="Roboto Light"/>
                <a:cs typeface="Arial" panose="020B0604020202020204" pitchFamily="34" charset="0"/>
              </a:rPr>
              <a:t>c</a:t>
            </a:r>
            <a:r>
              <a:rPr lang="en-US" sz="2000" dirty="0">
                <a:latin typeface="Arial" panose="020B0604020202020204" pitchFamily="34" charset="0"/>
                <a:cs typeface="Arial" panose="020B0604020202020204" pitchFamily="34" charset="0"/>
              </a:rPr>
              <a:t>omprehensive performance and behavior analysis </a:t>
            </a:r>
          </a:p>
          <a:p>
            <a:pPr marL="342900" indent="-342900">
              <a:buFont typeface="Arial"/>
              <a:buChar char="•"/>
            </a:pPr>
            <a:endParaRPr lang="en-US" sz="2000" dirty="0">
              <a:latin typeface="Arial"/>
              <a:ea typeface="Roboto Light"/>
              <a:cs typeface="Arial"/>
            </a:endParaRPr>
          </a:p>
          <a:p>
            <a:pPr marL="342900" indent="-342900">
              <a:buFont typeface="Arial"/>
              <a:buChar char="•"/>
            </a:pP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endParaRPr lang="en-US" sz="2000" dirty="0">
              <a:latin typeface="Arial" panose="020B0604020202020204" pitchFamily="34" charset="0"/>
              <a:ea typeface="Roboto Light"/>
              <a:cs typeface="Arial" panose="020B0604020202020204" pitchFamily="34" charset="0"/>
            </a:endParaRPr>
          </a:p>
        </p:txBody>
      </p:sp>
    </p:spTree>
    <p:extLst>
      <p:ext uri="{BB962C8B-B14F-4D97-AF65-F5344CB8AC3E}">
        <p14:creationId xmlns:p14="http://schemas.microsoft.com/office/powerpoint/2010/main" val="1177100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AD38-C4E5-450E-BAD8-2A4B6DA2BEBD}"/>
              </a:ext>
            </a:extLst>
          </p:cNvPr>
          <p:cNvSpPr>
            <a:spLocks noGrp="1"/>
          </p:cNvSpPr>
          <p:nvPr>
            <p:ph type="title"/>
          </p:nvPr>
        </p:nvSpPr>
        <p:spPr>
          <a:xfrm>
            <a:off x="1005840" y="548640"/>
            <a:ext cx="9144000" cy="1005840"/>
          </a:xfrm>
        </p:spPr>
        <p:txBody>
          <a:bodyPr/>
          <a:lstStyle/>
          <a:p>
            <a:r>
              <a:rPr lang="en-US">
                <a:latin typeface="Roboto Light"/>
                <a:ea typeface="Roboto Light"/>
              </a:rPr>
              <a:t>Thank You!</a:t>
            </a:r>
            <a:endParaRPr lang="en-US"/>
          </a:p>
        </p:txBody>
      </p:sp>
      <p:pic>
        <p:nvPicPr>
          <p:cNvPr id="5128" name="Picture 8" descr="Aerial view of LLNL">
            <a:extLst>
              <a:ext uri="{FF2B5EF4-FFF2-40B4-BE49-F238E27FC236}">
                <a16:creationId xmlns:a16="http://schemas.microsoft.com/office/drawing/2014/main" id="{FF3D1C22-ED98-13C0-8C68-1D0772DE7E3F}"/>
              </a:ext>
            </a:extLst>
          </p:cNvPr>
          <p:cNvPicPr>
            <a:picLocks noChangeAspect="1" noChangeArrowheads="1"/>
          </p:cNvPicPr>
          <p:nvPr/>
        </p:nvPicPr>
        <p:blipFill rotWithShape="1">
          <a:blip r:embed="rId2">
            <a:alphaModFix amt="2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b="2471"/>
          <a:stretch/>
        </p:blipFill>
        <p:spPr bwMode="auto">
          <a:xfrm>
            <a:off x="-33265" y="3216996"/>
            <a:ext cx="12222360" cy="326569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E62F162-9C5E-C894-B39B-F0A7E60494CB}"/>
              </a:ext>
            </a:extLst>
          </p:cNvPr>
          <p:cNvSpPr/>
          <p:nvPr/>
        </p:nvSpPr>
        <p:spPr bwMode="auto">
          <a:xfrm>
            <a:off x="0" y="2789382"/>
            <a:ext cx="12222360" cy="2510842"/>
          </a:xfrm>
          <a:prstGeom prst="rect">
            <a:avLst/>
          </a:prstGeom>
          <a:gradFill flip="none" rotWithShape="1">
            <a:gsLst>
              <a:gs pos="0">
                <a:schemeClr val="bg1"/>
              </a:gs>
              <a:gs pos="100000">
                <a:srgbClr val="FFFFFF">
                  <a:alpha val="0"/>
                </a:srgbClr>
              </a:gs>
            </a:gsLst>
            <a:lin ang="5400000" scaled="1"/>
            <a:tileRect/>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6" name="TextBox 5">
            <a:extLst>
              <a:ext uri="{FF2B5EF4-FFF2-40B4-BE49-F238E27FC236}">
                <a16:creationId xmlns:a16="http://schemas.microsoft.com/office/drawing/2014/main" id="{D6C0DECD-17B9-251E-D6F4-FE3E0B7BEC7D}"/>
              </a:ext>
            </a:extLst>
          </p:cNvPr>
          <p:cNvSpPr txBox="1"/>
          <p:nvPr/>
        </p:nvSpPr>
        <p:spPr>
          <a:xfrm>
            <a:off x="822960" y="1371600"/>
            <a:ext cx="10230374"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latin typeface="Arial" panose="020B0604020202020204" pitchFamily="34" charset="0"/>
                <a:ea typeface="Roboto Light"/>
                <a:cs typeface="Arial" panose="020B0604020202020204" pitchFamily="34" charset="0"/>
              </a:rPr>
              <a:t>Jen </a:t>
            </a:r>
            <a:r>
              <a:rPr lang="en-US" sz="2000" dirty="0" err="1">
                <a:latin typeface="Arial" panose="020B0604020202020204" pitchFamily="34" charset="0"/>
                <a:ea typeface="Roboto Light"/>
                <a:cs typeface="Arial" panose="020B0604020202020204" pitchFamily="34" charset="0"/>
              </a:rPr>
              <a:t>Bellig</a:t>
            </a: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r>
              <a:rPr lang="en-US" sz="2000" dirty="0">
                <a:latin typeface="Arial" panose="020B0604020202020204" pitchFamily="34" charset="0"/>
                <a:ea typeface="Roboto Light"/>
                <a:cs typeface="Arial" panose="020B0604020202020204" pitchFamily="34" charset="0"/>
              </a:rPr>
              <a:t>Nisha </a:t>
            </a:r>
            <a:r>
              <a:rPr lang="en-US" sz="2000" dirty="0" err="1">
                <a:latin typeface="Arial" panose="020B0604020202020204" pitchFamily="34" charset="0"/>
                <a:ea typeface="Roboto Light"/>
                <a:cs typeface="Arial" panose="020B0604020202020204" pitchFamily="34" charset="0"/>
              </a:rPr>
              <a:t>Mulakken</a:t>
            </a: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r>
              <a:rPr lang="en-US" sz="2000" dirty="0">
                <a:latin typeface="Arial" panose="020B0604020202020204" pitchFamily="34" charset="0"/>
                <a:ea typeface="Roboto Light"/>
                <a:cs typeface="Arial" panose="020B0604020202020204" pitchFamily="34" charset="0"/>
              </a:rPr>
              <a:t>Goran </a:t>
            </a:r>
            <a:r>
              <a:rPr lang="en-US" sz="2000" dirty="0" err="1">
                <a:latin typeface="Arial" panose="020B0604020202020204" pitchFamily="34" charset="0"/>
                <a:ea typeface="Roboto Light"/>
                <a:cs typeface="Arial" panose="020B0604020202020204" pitchFamily="34" charset="0"/>
              </a:rPr>
              <a:t>Konjevod</a:t>
            </a: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r>
              <a:rPr lang="en-US" sz="2000" dirty="0" err="1">
                <a:latin typeface="Arial" panose="020B0604020202020204" pitchFamily="34" charset="0"/>
                <a:ea typeface="Roboto Light"/>
                <a:cs typeface="Arial" panose="020B0604020202020204" pitchFamily="34" charset="0"/>
              </a:rPr>
              <a:t>Hyojin</a:t>
            </a:r>
            <a:r>
              <a:rPr lang="en-US" sz="2000" dirty="0">
                <a:latin typeface="Arial" panose="020B0604020202020204" pitchFamily="34" charset="0"/>
                <a:ea typeface="Roboto Light"/>
                <a:cs typeface="Arial" panose="020B0604020202020204" pitchFamily="34" charset="0"/>
              </a:rPr>
              <a:t> Kim</a:t>
            </a:r>
          </a:p>
          <a:p>
            <a:pPr marL="342900" indent="-342900">
              <a:buFont typeface="Arial"/>
              <a:buChar char="•"/>
            </a:pP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r>
              <a:rPr lang="en-US" sz="2000" dirty="0">
                <a:latin typeface="Arial" panose="020B0604020202020204" pitchFamily="34" charset="0"/>
                <a:ea typeface="Roboto Light"/>
                <a:cs typeface="Arial" panose="020B0604020202020204" pitchFamily="34" charset="0"/>
              </a:rPr>
              <a:t>Garret Stevenson</a:t>
            </a:r>
          </a:p>
          <a:p>
            <a:pPr marL="342900" indent="-342900">
              <a:buFont typeface="Arial"/>
              <a:buChar char="•"/>
            </a:pP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r>
              <a:rPr lang="en-US" sz="2000" dirty="0">
                <a:latin typeface="Arial"/>
                <a:ea typeface="Roboto Light"/>
                <a:cs typeface="Arial"/>
              </a:rPr>
              <a:t>Derek Jones</a:t>
            </a: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endParaRPr lang="en-US" sz="2000" dirty="0">
              <a:latin typeface="Arial" panose="020B0604020202020204" pitchFamily="34" charset="0"/>
              <a:ea typeface="Roboto Light"/>
              <a:cs typeface="Arial" panose="020B0604020202020204" pitchFamily="34" charset="0"/>
            </a:endParaRPr>
          </a:p>
          <a:p>
            <a:pPr marL="342900" indent="-342900">
              <a:buFont typeface="Arial"/>
              <a:buChar char="•"/>
            </a:pPr>
            <a:r>
              <a:rPr lang="en-US" sz="2000" dirty="0">
                <a:latin typeface="Arial" panose="020B0604020202020204" pitchFamily="34" charset="0"/>
                <a:ea typeface="Roboto Light"/>
                <a:cs typeface="Arial" panose="020B0604020202020204" pitchFamily="34" charset="0"/>
              </a:rPr>
              <a:t>DSSI Course Lecturers</a:t>
            </a:r>
          </a:p>
          <a:p>
            <a:pPr marL="342900" indent="-342900">
              <a:buFont typeface="Arial"/>
              <a:buChar char="•"/>
            </a:pPr>
            <a:endParaRPr lang="en-US" sz="2000" dirty="0">
              <a:latin typeface="Arial" panose="020B0604020202020204" pitchFamily="34" charset="0"/>
              <a:ea typeface="Roboto Light"/>
              <a:cs typeface="Arial" panose="020B0604020202020204" pitchFamily="34" charset="0"/>
            </a:endParaRPr>
          </a:p>
        </p:txBody>
      </p:sp>
      <p:pic>
        <p:nvPicPr>
          <p:cNvPr id="5124" name="Picture 4" descr="Lawrence Livermore National Laboratory">
            <a:extLst>
              <a:ext uri="{FF2B5EF4-FFF2-40B4-BE49-F238E27FC236}">
                <a16:creationId xmlns:a16="http://schemas.microsoft.com/office/drawing/2014/main" id="{8DA24C9A-8B7B-7D8A-D175-172417C72D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6207" y="1051560"/>
            <a:ext cx="2607823" cy="260782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A8E5CE4-1EF6-7A47-AC93-299153DF481C}"/>
              </a:ext>
            </a:extLst>
          </p:cNvPr>
          <p:cNvSpPr/>
          <p:nvPr/>
        </p:nvSpPr>
        <p:spPr>
          <a:xfrm>
            <a:off x="5425441" y="5300224"/>
            <a:ext cx="4973258" cy="707886"/>
          </a:xfrm>
          <a:prstGeom prst="rect">
            <a:avLst/>
          </a:prstGeom>
          <a:noFill/>
          <a:ln>
            <a:noFill/>
          </a:ln>
          <a:effectLst/>
        </p:spPr>
        <p:txBody>
          <a:bodyPr wrap="square" lIns="91440" tIns="45720" rIns="91440" bIns="4572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4000" dirty="0">
                <a:ln w="0">
                  <a:solidFill>
                    <a:schemeClr val="accent4">
                      <a:lumMod val="75000"/>
                    </a:schemeClr>
                  </a:solidFill>
                </a:ln>
                <a:solidFill>
                  <a:schemeClr val="accent5">
                    <a:lumMod val="50000"/>
                  </a:schemeClr>
                </a:solidFill>
                <a:effectLst>
                  <a:outerShdw blurRad="38100" dist="25400" dir="5400000" algn="ctr" rotWithShape="0">
                    <a:srgbClr val="6E747A">
                      <a:alpha val="43000"/>
                    </a:srgbClr>
                  </a:outerShdw>
                </a:effectLst>
                <a:latin typeface="+mj-lt"/>
              </a:rPr>
              <a:t>Public </a:t>
            </a:r>
            <a:r>
              <a:rPr lang="en-US" sz="4000" dirty="0" err="1">
                <a:ln w="0">
                  <a:solidFill>
                    <a:schemeClr val="accent4">
                      <a:lumMod val="75000"/>
                    </a:schemeClr>
                  </a:solidFill>
                </a:ln>
                <a:solidFill>
                  <a:schemeClr val="accent5">
                    <a:lumMod val="50000"/>
                  </a:schemeClr>
                </a:solidFill>
                <a:effectLst>
                  <a:outerShdw blurRad="38100" dist="25400" dir="5400000" algn="ctr" rotWithShape="0">
                    <a:srgbClr val="6E747A">
                      <a:alpha val="43000"/>
                    </a:srgbClr>
                  </a:outerShdw>
                </a:effectLst>
                <a:latin typeface="+mj-lt"/>
              </a:rPr>
              <a:t>Github</a:t>
            </a:r>
            <a:r>
              <a:rPr lang="en-US" sz="4000" dirty="0">
                <a:ln w="0">
                  <a:solidFill>
                    <a:schemeClr val="accent4">
                      <a:lumMod val="75000"/>
                    </a:schemeClr>
                  </a:solidFill>
                </a:ln>
                <a:solidFill>
                  <a:schemeClr val="accent5">
                    <a:lumMod val="50000"/>
                  </a:schemeClr>
                </a:solidFill>
                <a:effectLst>
                  <a:outerShdw blurRad="38100" dist="25400" dir="5400000" algn="ctr" rotWithShape="0">
                    <a:srgbClr val="6E747A">
                      <a:alpha val="43000"/>
                    </a:srgbClr>
                  </a:outerShdw>
                </a:effectLst>
                <a:latin typeface="+mj-lt"/>
              </a:rPr>
              <a:t> repo:</a:t>
            </a:r>
          </a:p>
        </p:txBody>
      </p:sp>
      <p:pic>
        <p:nvPicPr>
          <p:cNvPr id="8" name="Picture 7">
            <a:extLst>
              <a:ext uri="{FF2B5EF4-FFF2-40B4-BE49-F238E27FC236}">
                <a16:creationId xmlns:a16="http://schemas.microsoft.com/office/drawing/2014/main" id="{B9FFD703-586A-CAA3-3999-C9446C5D1253}"/>
              </a:ext>
            </a:extLst>
          </p:cNvPr>
          <p:cNvPicPr>
            <a:picLocks noChangeAspect="1"/>
          </p:cNvPicPr>
          <p:nvPr/>
        </p:nvPicPr>
        <p:blipFill>
          <a:blip r:embed="rId5"/>
          <a:stretch>
            <a:fillRect/>
          </a:stretch>
        </p:blipFill>
        <p:spPr>
          <a:xfrm>
            <a:off x="10372796" y="4294139"/>
            <a:ext cx="1622718" cy="2012170"/>
          </a:xfrm>
          <a:prstGeom prst="rect">
            <a:avLst/>
          </a:prstGeom>
        </p:spPr>
      </p:pic>
    </p:spTree>
    <p:extLst>
      <p:ext uri="{BB962C8B-B14F-4D97-AF65-F5344CB8AC3E}">
        <p14:creationId xmlns:p14="http://schemas.microsoft.com/office/powerpoint/2010/main" val="3574727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28971-9CA7-8EDF-94E2-E71A109B9426}"/>
              </a:ext>
            </a:extLst>
          </p:cNvPr>
          <p:cNvSpPr>
            <a:spLocks noGrp="1"/>
          </p:cNvSpPr>
          <p:nvPr>
            <p:ph type="title"/>
          </p:nvPr>
        </p:nvSpPr>
        <p:spPr/>
        <p:txBody>
          <a:bodyPr/>
          <a:lstStyle/>
          <a:p>
            <a:r>
              <a:rPr lang="en-US">
                <a:latin typeface="Roboto Light"/>
                <a:ea typeface="Roboto Light"/>
              </a:rPr>
              <a:t>Approach</a:t>
            </a:r>
            <a:endParaRPr lang="en-US"/>
          </a:p>
        </p:txBody>
      </p:sp>
      <p:graphicFrame>
        <p:nvGraphicFramePr>
          <p:cNvPr id="430" name="Diagram 430">
            <a:extLst>
              <a:ext uri="{FF2B5EF4-FFF2-40B4-BE49-F238E27FC236}">
                <a16:creationId xmlns:a16="http://schemas.microsoft.com/office/drawing/2014/main" id="{27022DF9-55AC-0B92-3852-F28DCAA03345}"/>
              </a:ext>
            </a:extLst>
          </p:cNvPr>
          <p:cNvGraphicFramePr/>
          <p:nvPr>
            <p:extLst>
              <p:ext uri="{D42A27DB-BD31-4B8C-83A1-F6EECF244321}">
                <p14:modId xmlns:p14="http://schemas.microsoft.com/office/powerpoint/2010/main" val="3529497956"/>
              </p:ext>
            </p:extLst>
          </p:nvPr>
        </p:nvGraphicFramePr>
        <p:xfrm>
          <a:off x="3367768" y="1129275"/>
          <a:ext cx="5456464" cy="42018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4027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29118C7-6111-454A-BDAE-D5D4966E94B1}"/>
              </a:ext>
            </a:extLst>
          </p:cNvPr>
          <p:cNvSpPr/>
          <p:nvPr/>
        </p:nvSpPr>
        <p:spPr>
          <a:xfrm>
            <a:off x="6927018" y="4369702"/>
            <a:ext cx="4399351" cy="1692771"/>
          </a:xfrm>
          <a:prstGeom prst="rect">
            <a:avLst/>
          </a:prstGeom>
        </p:spPr>
        <p:txBody>
          <a:bodyPr wrap="square" anchor="b" anchorCtr="0">
            <a:spAutoFit/>
          </a:bodyPr>
          <a:lstStyle/>
          <a:p>
            <a:r>
              <a:rPr lang="en-US" sz="800" b="1">
                <a:solidFill>
                  <a:schemeClr val="bg1"/>
                </a:solidFill>
              </a:rPr>
              <a:t>Disclaimer</a:t>
            </a:r>
          </a:p>
          <a:p>
            <a:r>
              <a:rPr lang="en-US" sz="80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a:solidFill>
                <a:schemeClr val="bg1"/>
              </a:solidFill>
              <a:latin typeface="Open Sans" panose="020B0606030504020204" pitchFamily="34" charset="0"/>
            </a:endParaRPr>
          </a:p>
        </p:txBody>
      </p:sp>
    </p:spTree>
    <p:extLst>
      <p:ext uri="{BB962C8B-B14F-4D97-AF65-F5344CB8AC3E}">
        <p14:creationId xmlns:p14="http://schemas.microsoft.com/office/powerpoint/2010/main" val="261784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7938D-B210-4F87-B2BF-D68672A63BB8}"/>
              </a:ext>
            </a:extLst>
          </p:cNvPr>
          <p:cNvSpPr txBox="1"/>
          <p:nvPr/>
        </p:nvSpPr>
        <p:spPr>
          <a:xfrm>
            <a:off x="1046278" y="2221992"/>
            <a:ext cx="11035109" cy="1941557"/>
          </a:xfrm>
          <a:prstGeom prst="rect">
            <a:avLst/>
          </a:prstGeom>
          <a:noFill/>
        </p:spPr>
        <p:txBody>
          <a:bodyPr wrap="square" lIns="91440" tIns="45720" rIns="91440" bIns="45720" rtlCol="0" anchor="t">
            <a:spAutoFit/>
          </a:bodyPr>
          <a:lstStyle/>
          <a:p>
            <a:r>
              <a:rPr lang="en-US" sz="6600" b="1">
                <a:solidFill>
                  <a:schemeClr val="bg1"/>
                </a:solidFill>
                <a:latin typeface="Roboto"/>
                <a:ea typeface="Roboto"/>
              </a:rPr>
              <a:t>Task 1</a:t>
            </a:r>
            <a:endParaRPr lang="en-US"/>
          </a:p>
          <a:p>
            <a:pPr>
              <a:lnSpc>
                <a:spcPts val="6500"/>
              </a:lnSpc>
            </a:pPr>
            <a:r>
              <a:rPr lang="en-US" sz="6000">
                <a:solidFill>
                  <a:schemeClr val="bg1"/>
                </a:solidFill>
                <a:latin typeface="Roboto Light"/>
                <a:ea typeface="Roboto Light"/>
              </a:rPr>
              <a:t>Molecular Descriptors</a:t>
            </a:r>
          </a:p>
        </p:txBody>
      </p:sp>
      <p:sp>
        <p:nvSpPr>
          <p:cNvPr id="4" name="Rectangle 7">
            <a:extLst>
              <a:ext uri="{FF2B5EF4-FFF2-40B4-BE49-F238E27FC236}">
                <a16:creationId xmlns:a16="http://schemas.microsoft.com/office/drawing/2014/main" id="{5B5F8569-2602-42A8-9C33-F8D89486D73E}"/>
              </a:ext>
            </a:extLst>
          </p:cNvPr>
          <p:cNvSpPr>
            <a:spLocks noChangeArrowheads="1"/>
          </p:cNvSpPr>
          <p:nvPr/>
        </p:nvSpPr>
        <p:spPr bwMode="auto">
          <a:xfrm rot="10800000">
            <a:off x="1129891" y="3216389"/>
            <a:ext cx="7466289" cy="95696"/>
          </a:xfrm>
          <a:prstGeom prst="parallelogram">
            <a:avLst/>
          </a:prstGeom>
          <a:solidFill>
            <a:srgbClr val="A1C554"/>
          </a:solidFill>
          <a:ln w="9525">
            <a:noFill/>
            <a:miter lim="800000"/>
            <a:headEnd/>
            <a:tailEnd/>
          </a:ln>
          <a:effectLst/>
        </p:spPr>
        <p:txBody>
          <a:bodyPr wrap="square" anchor="ctr" anchorCtr="0">
            <a:noAutofit/>
          </a:bodyPr>
          <a:lstStyle/>
          <a:p>
            <a:pPr algn="ctr" eaLnBrk="0" hangingPunct="0"/>
            <a:endParaRPr lang="en-US" sz="2200">
              <a:solidFill>
                <a:schemeClr val="bg1"/>
              </a:solidFill>
              <a:latin typeface="Roboto Medium" panose="02000000000000000000" pitchFamily="2" charset="0"/>
              <a:ea typeface="Roboto Medium" panose="02000000000000000000" pitchFamily="2" charset="0"/>
              <a:cs typeface="Roboto Medium" panose="02000000000000000000" pitchFamily="2" charset="0"/>
            </a:endParaRPr>
          </a:p>
        </p:txBody>
      </p:sp>
    </p:spTree>
    <p:extLst>
      <p:ext uri="{BB962C8B-B14F-4D97-AF65-F5344CB8AC3E}">
        <p14:creationId xmlns:p14="http://schemas.microsoft.com/office/powerpoint/2010/main" val="3539390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AD38-C4E5-450E-BAD8-2A4B6DA2BEBD}"/>
              </a:ext>
            </a:extLst>
          </p:cNvPr>
          <p:cNvSpPr>
            <a:spLocks noGrp="1"/>
          </p:cNvSpPr>
          <p:nvPr>
            <p:ph type="title"/>
          </p:nvPr>
        </p:nvSpPr>
        <p:spPr/>
        <p:txBody>
          <a:bodyPr/>
          <a:lstStyle/>
          <a:p>
            <a:r>
              <a:rPr lang="en-US">
                <a:latin typeface="Roboto Light"/>
                <a:ea typeface="Roboto Light"/>
              </a:rPr>
              <a:t>Exploratory Data Analysis</a:t>
            </a:r>
            <a:endParaRPr lang="en-US"/>
          </a:p>
        </p:txBody>
      </p:sp>
      <p:sp>
        <p:nvSpPr>
          <p:cNvPr id="4" name="TextBox 3">
            <a:extLst>
              <a:ext uri="{FF2B5EF4-FFF2-40B4-BE49-F238E27FC236}">
                <a16:creationId xmlns:a16="http://schemas.microsoft.com/office/drawing/2014/main" id="{3172D769-6D17-C3EE-3EFB-57D7EC0370E4}"/>
              </a:ext>
            </a:extLst>
          </p:cNvPr>
          <p:cNvSpPr txBox="1"/>
          <p:nvPr/>
        </p:nvSpPr>
        <p:spPr>
          <a:xfrm>
            <a:off x="822960" y="1371600"/>
            <a:ext cx="10230374" cy="3143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200" b="1" dirty="0">
                <a:latin typeface="Arial"/>
                <a:ea typeface="Roboto Light"/>
                <a:cs typeface="Arial"/>
              </a:rPr>
              <a:t>Data Cleaning:</a:t>
            </a:r>
            <a:endParaRPr lang="en-US" sz="2000" b="1" dirty="0">
              <a:latin typeface="Arial"/>
              <a:ea typeface="Roboto Light"/>
              <a:cs typeface="Arial"/>
            </a:endParaRPr>
          </a:p>
          <a:p>
            <a:pPr marL="800100" lvl="1" indent="-342900">
              <a:lnSpc>
                <a:spcPct val="150000"/>
              </a:lnSpc>
              <a:buFont typeface="Arial"/>
              <a:buChar char="•"/>
            </a:pPr>
            <a:r>
              <a:rPr lang="en-US" sz="2000" dirty="0">
                <a:latin typeface="Arial"/>
                <a:ea typeface="+mn-lt"/>
                <a:cs typeface="Arial"/>
              </a:rPr>
              <a:t>Numerical &amp; Non-numerical statistics</a:t>
            </a:r>
            <a:endParaRPr lang="en-US" sz="2000" dirty="0">
              <a:latin typeface="Arial"/>
              <a:ea typeface="Roboto Light"/>
              <a:cs typeface="Arial"/>
            </a:endParaRPr>
          </a:p>
          <a:p>
            <a:pPr marL="800100" lvl="1" indent="-342900">
              <a:lnSpc>
                <a:spcPct val="150000"/>
              </a:lnSpc>
              <a:buFont typeface="Arial"/>
              <a:buChar char="•"/>
            </a:pPr>
            <a:r>
              <a:rPr lang="en-US" sz="2000" dirty="0">
                <a:latin typeface="Arial"/>
                <a:ea typeface="+mn-lt"/>
                <a:cs typeface="Arial"/>
              </a:rPr>
              <a:t>Drop columns &amp; rows</a:t>
            </a:r>
            <a:endParaRPr lang="en-US" sz="2000" dirty="0">
              <a:latin typeface="Arial"/>
              <a:ea typeface="Roboto Light"/>
              <a:cs typeface="Arial"/>
            </a:endParaRPr>
          </a:p>
          <a:p>
            <a:pPr marL="800100" lvl="1" indent="-342900">
              <a:lnSpc>
                <a:spcPct val="150000"/>
              </a:lnSpc>
              <a:buFont typeface="Arial"/>
              <a:buChar char="•"/>
            </a:pPr>
            <a:r>
              <a:rPr lang="en-US" sz="2000" dirty="0">
                <a:latin typeface="Arial"/>
                <a:ea typeface="Roboto Light"/>
                <a:cs typeface="Arial"/>
              </a:rPr>
              <a:t>Sorting, Indexing, Grouping, etc.</a:t>
            </a:r>
          </a:p>
          <a:p>
            <a:pPr marL="800100" lvl="1" indent="-342900">
              <a:lnSpc>
                <a:spcPct val="150000"/>
              </a:lnSpc>
              <a:buFont typeface="Arial"/>
              <a:buChar char="•"/>
            </a:pPr>
            <a:r>
              <a:rPr lang="en-US" sz="2000" dirty="0">
                <a:latin typeface="Arial"/>
                <a:ea typeface="Roboto Light"/>
                <a:cs typeface="Arial"/>
              </a:rPr>
              <a:t>Duplicates, Missing data, Outliers</a:t>
            </a:r>
          </a:p>
          <a:p>
            <a:pPr marL="1257300" lvl="2" indent="-342900">
              <a:lnSpc>
                <a:spcPct val="150000"/>
              </a:lnSpc>
              <a:buFont typeface="Arial"/>
              <a:buChar char="•"/>
            </a:pPr>
            <a:r>
              <a:rPr lang="en-US" sz="2000" dirty="0">
                <a:latin typeface="Arial"/>
                <a:ea typeface="+mn-lt"/>
                <a:cs typeface="Arial"/>
              </a:rPr>
              <a:t>Fill missing features with mean</a:t>
            </a:r>
            <a:endParaRPr lang="en-US" sz="2000" dirty="0">
              <a:latin typeface="Arial"/>
              <a:ea typeface="Roboto Light"/>
              <a:cs typeface="Arial"/>
            </a:endParaRPr>
          </a:p>
          <a:p>
            <a:pPr marL="800100" lvl="1" indent="-342900">
              <a:lnSpc>
                <a:spcPct val="150000"/>
              </a:lnSpc>
              <a:buFont typeface="Arial"/>
              <a:buChar char="•"/>
            </a:pPr>
            <a:r>
              <a:rPr lang="en-US" sz="2000" dirty="0">
                <a:latin typeface="Arial"/>
                <a:ea typeface="Roboto Light"/>
                <a:cs typeface="Arial"/>
              </a:rPr>
              <a:t>Scale data</a:t>
            </a:r>
            <a:endParaRPr lang="en-US" sz="2000" dirty="0">
              <a:latin typeface="Arial" panose="020B0604020202020204" pitchFamily="34" charset="0"/>
              <a:ea typeface="Roboto Light"/>
              <a:cs typeface="Arial" panose="020B0604020202020204" pitchFamily="34" charset="0"/>
            </a:endParaRPr>
          </a:p>
        </p:txBody>
      </p:sp>
    </p:spTree>
    <p:extLst>
      <p:ext uri="{BB962C8B-B14F-4D97-AF65-F5344CB8AC3E}">
        <p14:creationId xmlns:p14="http://schemas.microsoft.com/office/powerpoint/2010/main" val="3540800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AD38-C4E5-450E-BAD8-2A4B6DA2BEBD}"/>
              </a:ext>
            </a:extLst>
          </p:cNvPr>
          <p:cNvSpPr>
            <a:spLocks noGrp="1"/>
          </p:cNvSpPr>
          <p:nvPr>
            <p:ph type="title"/>
          </p:nvPr>
        </p:nvSpPr>
        <p:spPr/>
        <p:txBody>
          <a:bodyPr/>
          <a:lstStyle/>
          <a:p>
            <a:r>
              <a:rPr lang="en-US">
                <a:latin typeface="Roboto Light"/>
                <a:ea typeface="Roboto Light"/>
              </a:rPr>
              <a:t>First Attempt: Logistic Regression Classifier</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0F1180-4B42-2945-5C33-557740CB6392}"/>
                  </a:ext>
                </a:extLst>
              </p:cNvPr>
              <p:cNvSpPr txBox="1"/>
              <p:nvPr/>
            </p:nvSpPr>
            <p:spPr>
              <a:xfrm>
                <a:off x="821109" y="1371600"/>
                <a:ext cx="10365051" cy="2462213"/>
              </a:xfrm>
              <a:prstGeom prst="rect">
                <a:avLst/>
              </a:prstGeom>
              <a:noFill/>
            </p:spPr>
            <p:txBody>
              <a:bodyPr wrap="square" rtlCol="0">
                <a:spAutoFit/>
              </a:bodyPr>
              <a:lstStyle/>
              <a:p>
                <a:pPr marL="285750" indent="-285750">
                  <a:buFont typeface="Arial" panose="020B0604020202020204" pitchFamily="34" charset="0"/>
                  <a:buChar char="•"/>
                </a:pPr>
                <a:r>
                  <a:rPr lang="en-US" sz="2200" b="1">
                    <a:latin typeface="Arial" panose="020B0604020202020204" pitchFamily="34" charset="0"/>
                    <a:cs typeface="Arial" panose="020B0604020202020204" pitchFamily="34" charset="0"/>
                  </a:rPr>
                  <a:t>Architecture</a:t>
                </a:r>
                <a:r>
                  <a:rPr lang="en-US" sz="2200">
                    <a:latin typeface="Arial" panose="020B0604020202020204" pitchFamily="34" charset="0"/>
                    <a:cs typeface="Arial" panose="020B0604020202020204" pitchFamily="34" charset="0"/>
                  </a:rPr>
                  <a:t>: Logistic regression classifier</a:t>
                </a:r>
              </a:p>
              <a:p>
                <a:pPr marL="742950" lvl="1"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ea typeface="Cambria Math" panose="02040503050406030204" pitchFamily="18" charset="0"/>
                      </a:rPr>
                      <m:t>𝑓</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𝑥</m:t>
                    </m:r>
                    <m:r>
                      <a:rPr lang="en-US" sz="2000" b="0" i="1" smtClean="0">
                        <a:latin typeface="Cambria Math" panose="02040503050406030204" pitchFamily="18" charset="0"/>
                        <a:ea typeface="Cambria Math" panose="02040503050406030204" pitchFamily="18" charset="0"/>
                      </a:rPr>
                      <m:t>)= </m:t>
                    </m:r>
                    <m:r>
                      <a:rPr lang="el-GR" sz="2000" i="1" smtClean="0">
                        <a:latin typeface="Cambria Math" panose="02040503050406030204" pitchFamily="18" charset="0"/>
                      </a:rPr>
                      <m:t>𝜎</m:t>
                    </m:r>
                    <m:r>
                      <a:rPr lang="en-US" sz="2000" i="1" smtClean="0">
                        <a:latin typeface="Cambria Math" panose="02040503050406030204" pitchFamily="18" charset="0"/>
                      </a:rPr>
                      <m:t>(</m:t>
                    </m:r>
                    <m:r>
                      <a:rPr lang="en-US" sz="2000" i="1" err="1" smtClean="0">
                        <a:latin typeface="Cambria Math" panose="02040503050406030204" pitchFamily="18" charset="0"/>
                      </a:rPr>
                      <m:t>𝑊𝑥</m:t>
                    </m:r>
                    <m:r>
                      <a:rPr lang="en-US" sz="2000" i="1">
                        <a:latin typeface="Cambria Math" panose="02040503050406030204" pitchFamily="18" charset="0"/>
                      </a:rPr>
                      <m:t> </m:t>
                    </m:r>
                    <m:r>
                      <a:rPr lang="en-US" sz="2000" i="1" smtClean="0">
                        <a:latin typeface="Cambria Math" panose="02040503050406030204" pitchFamily="18" charset="0"/>
                      </a:rPr>
                      <m:t>+</m:t>
                    </m:r>
                    <m:r>
                      <a:rPr lang="en-US" sz="2000" i="1">
                        <a:latin typeface="Cambria Math" panose="02040503050406030204" pitchFamily="18" charset="0"/>
                      </a:rPr>
                      <m:t> </m:t>
                    </m:r>
                    <m:r>
                      <a:rPr lang="en-US" sz="2000" i="1" smtClean="0">
                        <a:latin typeface="Cambria Math" panose="02040503050406030204" pitchFamily="18" charset="0"/>
                      </a:rPr>
                      <m:t>𝑏</m:t>
                    </m:r>
                    <m:r>
                      <a:rPr lang="en-US" sz="2000" i="1" smtClean="0">
                        <a:latin typeface="Cambria Math" panose="02040503050406030204" pitchFamily="18" charset="0"/>
                      </a:rPr>
                      <m:t>)</m:t>
                    </m:r>
                  </m:oMath>
                </a14:m>
                <a:endParaRPr lang="en-US" sz="200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2000">
                    <a:latin typeface="Arial" panose="020B0604020202020204" pitchFamily="34" charset="0"/>
                    <a:cs typeface="Arial" panose="020B0604020202020204" pitchFamily="34" charset="0"/>
                  </a:rPr>
                  <a:t>Learn </a:t>
                </a:r>
                <a14:m>
                  <m:oMath xmlns:m="http://schemas.openxmlformats.org/officeDocument/2006/math">
                    <m:r>
                      <a:rPr lang="en-US" sz="2000" b="0" i="1" smtClean="0">
                        <a:latin typeface="Cambria Math" panose="02040503050406030204" pitchFamily="18" charset="0"/>
                      </a:rPr>
                      <m:t>𝑊</m:t>
                    </m:r>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ℝ</m:t>
                        </m:r>
                      </m:e>
                      <m:sup>
                        <m:r>
                          <a:rPr lang="en-US" sz="2000" b="0" i="1" smtClean="0">
                            <a:latin typeface="Cambria Math" panose="02040503050406030204" pitchFamily="18" charset="0"/>
                          </a:rPr>
                          <m:t>𝑁</m:t>
                        </m:r>
                        <m:r>
                          <a:rPr lang="en-US" sz="2000" b="0" i="1" smtClean="0">
                            <a:latin typeface="Cambria Math" panose="02040503050406030204" pitchFamily="18" charset="0"/>
                          </a:rPr>
                          <m:t> </m:t>
                        </m:r>
                        <m:r>
                          <a:rPr lang="en-US" sz="2000" b="0" i="1" smtClean="0">
                            <a:latin typeface="Cambria Math" panose="02040503050406030204" pitchFamily="18" charset="0"/>
                          </a:rPr>
                          <m:t>𝑥</m:t>
                        </m:r>
                        <m:r>
                          <a:rPr lang="en-US" sz="2000" b="0" i="1" smtClean="0">
                            <a:latin typeface="Cambria Math" panose="02040503050406030204" pitchFamily="18" charset="0"/>
                          </a:rPr>
                          <m:t> 1</m:t>
                        </m:r>
                      </m:sup>
                    </m:sSup>
                    <m:r>
                      <a:rPr lang="en-US" sz="2000" b="0" i="1" smtClean="0">
                        <a:latin typeface="Cambria Math" panose="02040503050406030204" pitchFamily="18" charset="0"/>
                      </a:rPr>
                      <m:t>, </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ℝ</m:t>
                    </m:r>
                  </m:oMath>
                </a14:m>
                <a:r>
                  <a:rPr lang="en-US" sz="2000">
                    <a:latin typeface="Arial" panose="020B0604020202020204" pitchFamily="34" charset="0"/>
                    <a:cs typeface="Arial" panose="020B0604020202020204" pitchFamily="34" charset="0"/>
                  </a:rPr>
                  <a:t> using SGD (via Adam optimizer).</a:t>
                </a:r>
              </a:p>
              <a:p>
                <a:pPr marL="285750" indent="-285750">
                  <a:buFont typeface="Arial" panose="020B0604020202020204" pitchFamily="34" charset="0"/>
                  <a:buChar char="•"/>
                </a:pPr>
                <a:r>
                  <a:rPr lang="en-US" sz="2200" b="1">
                    <a:latin typeface="Arial" panose="020B0604020202020204" pitchFamily="34" charset="0"/>
                    <a:cs typeface="Arial" panose="020B0604020202020204" pitchFamily="34" charset="0"/>
                  </a:rPr>
                  <a:t>Results</a:t>
                </a:r>
                <a:r>
                  <a:rPr lang="en-US" sz="2200">
                    <a:latin typeface="Arial" panose="020B0604020202020204" pitchFamily="34" charset="0"/>
                    <a:cs typeface="Arial" panose="020B0604020202020204" pitchFamily="34" charset="0"/>
                  </a:rPr>
                  <a:t>: Mediocre (≈90%) training set accuracy, poor generalization (≈60% test accuracy)</a:t>
                </a:r>
              </a:p>
              <a:p>
                <a:pPr marL="285750" indent="-285750">
                  <a:buFont typeface="Arial" panose="020B0604020202020204" pitchFamily="34" charset="0"/>
                  <a:buChar char="•"/>
                </a:pPr>
                <a:r>
                  <a:rPr lang="en-US" sz="2200">
                    <a:latin typeface="Arial" panose="020B0604020202020204" pitchFamily="34" charset="0"/>
                    <a:cs typeface="Arial" panose="020B0604020202020204" pitchFamily="34" charset="0"/>
                  </a:rPr>
                  <a:t>This paradoxically suggests that the model is both </a:t>
                </a:r>
                <a:r>
                  <a:rPr lang="en-US" sz="2200" b="1">
                    <a:latin typeface="Arial" panose="020B0604020202020204" pitchFamily="34" charset="0"/>
                    <a:cs typeface="Arial" panose="020B0604020202020204" pitchFamily="34" charset="0"/>
                  </a:rPr>
                  <a:t>too complex </a:t>
                </a:r>
                <a:r>
                  <a:rPr lang="en-US" sz="2200">
                    <a:latin typeface="Arial" panose="020B0604020202020204" pitchFamily="34" charset="0"/>
                    <a:cs typeface="Arial" panose="020B0604020202020204" pitchFamily="34" charset="0"/>
                  </a:rPr>
                  <a:t>(overfitting) and </a:t>
                </a:r>
                <a:r>
                  <a:rPr lang="en-US" sz="2200" b="1">
                    <a:latin typeface="Arial" panose="020B0604020202020204" pitchFamily="34" charset="0"/>
                    <a:cs typeface="Arial" panose="020B0604020202020204" pitchFamily="34" charset="0"/>
                  </a:rPr>
                  <a:t>too simple </a:t>
                </a:r>
                <a:r>
                  <a:rPr lang="en-US" sz="2200">
                    <a:latin typeface="Arial" panose="020B0604020202020204" pitchFamily="34" charset="0"/>
                    <a:cs typeface="Arial" panose="020B0604020202020204" pitchFamily="34" charset="0"/>
                  </a:rPr>
                  <a:t>(there is no affine decision boundary)</a:t>
                </a:r>
              </a:p>
            </p:txBody>
          </p:sp>
        </mc:Choice>
        <mc:Fallback xmlns="">
          <p:sp>
            <p:nvSpPr>
              <p:cNvPr id="5" name="TextBox 4">
                <a:extLst>
                  <a:ext uri="{FF2B5EF4-FFF2-40B4-BE49-F238E27FC236}">
                    <a16:creationId xmlns:a16="http://schemas.microsoft.com/office/drawing/2014/main" id="{960F1180-4B42-2945-5C33-557740CB6392}"/>
                  </a:ext>
                </a:extLst>
              </p:cNvPr>
              <p:cNvSpPr txBox="1">
                <a:spLocks noRot="1" noChangeAspect="1" noMove="1" noResize="1" noEditPoints="1" noAdjustHandles="1" noChangeArrowheads="1" noChangeShapeType="1" noTextEdit="1"/>
              </p:cNvSpPr>
              <p:nvPr/>
            </p:nvSpPr>
            <p:spPr>
              <a:xfrm>
                <a:off x="821109" y="1371600"/>
                <a:ext cx="10365051" cy="2462213"/>
              </a:xfrm>
              <a:prstGeom prst="rect">
                <a:avLst/>
              </a:prstGeom>
              <a:blipFill>
                <a:blip r:embed="rId3"/>
                <a:stretch>
                  <a:fillRect l="-706" t="-1485" r="-1235" b="-1733"/>
                </a:stretch>
              </a:blipFill>
            </p:spPr>
            <p:txBody>
              <a:bodyPr/>
              <a:lstStyle/>
              <a:p>
                <a:r>
                  <a:rPr lang="en-US">
                    <a:noFill/>
                  </a:rPr>
                  <a:t> </a:t>
                </a:r>
              </a:p>
            </p:txBody>
          </p:sp>
        </mc:Fallback>
      </mc:AlternateContent>
      <p:grpSp>
        <p:nvGrpSpPr>
          <p:cNvPr id="309" name="Group 308">
            <a:extLst>
              <a:ext uri="{FF2B5EF4-FFF2-40B4-BE49-F238E27FC236}">
                <a16:creationId xmlns:a16="http://schemas.microsoft.com/office/drawing/2014/main" id="{65DF0F42-4B71-A008-8258-BCBBEAFC6C52}"/>
              </a:ext>
            </a:extLst>
          </p:cNvPr>
          <p:cNvGrpSpPr/>
          <p:nvPr/>
        </p:nvGrpSpPr>
        <p:grpSpPr>
          <a:xfrm>
            <a:off x="3162027" y="4409605"/>
            <a:ext cx="5180122" cy="1139233"/>
            <a:chOff x="4083556" y="4366091"/>
            <a:chExt cx="3632846" cy="790402"/>
          </a:xfrm>
        </p:grpSpPr>
        <p:cxnSp>
          <p:nvCxnSpPr>
            <p:cNvPr id="308" name="Straight Connector 307">
              <a:extLst>
                <a:ext uri="{FF2B5EF4-FFF2-40B4-BE49-F238E27FC236}">
                  <a16:creationId xmlns:a16="http://schemas.microsoft.com/office/drawing/2014/main" id="{8A157CE8-D006-363A-12AA-DCE1A69F0382}"/>
                </a:ext>
              </a:extLst>
            </p:cNvPr>
            <p:cNvCxnSpPr>
              <a:cxnSpLocks/>
              <a:endCxn id="288" idx="4"/>
            </p:cNvCxnSpPr>
            <p:nvPr/>
          </p:nvCxnSpPr>
          <p:spPr>
            <a:xfrm flipV="1">
              <a:off x="5547935" y="4758891"/>
              <a:ext cx="1972741" cy="397591"/>
            </a:xfrm>
            <a:prstGeom prst="line">
              <a:avLst/>
            </a:prstGeom>
            <a:ln w="19050" cap="rnd" cmpd="sng">
              <a:solidFill>
                <a:srgbClr val="95B3D8"/>
              </a:solidFill>
              <a:bevel/>
            </a:ln>
            <a:effectLst/>
          </p:spPr>
          <p:style>
            <a:lnRef idx="2">
              <a:schemeClr val="accent1"/>
            </a:lnRef>
            <a:fillRef idx="0">
              <a:schemeClr val="accent1"/>
            </a:fillRef>
            <a:effectRef idx="1">
              <a:schemeClr val="accent1"/>
            </a:effectRef>
            <a:fontRef idx="minor">
              <a:schemeClr val="tx1"/>
            </a:fontRef>
          </p:style>
        </p:cxnSp>
        <p:grpSp>
          <p:nvGrpSpPr>
            <p:cNvPr id="306" name="Group 305">
              <a:extLst>
                <a:ext uri="{FF2B5EF4-FFF2-40B4-BE49-F238E27FC236}">
                  <a16:creationId xmlns:a16="http://schemas.microsoft.com/office/drawing/2014/main" id="{42C28361-BAC2-B3D6-CC79-1E758FF69702}"/>
                </a:ext>
              </a:extLst>
            </p:cNvPr>
            <p:cNvGrpSpPr>
              <a:grpSpLocks noChangeAspect="1"/>
            </p:cNvGrpSpPr>
            <p:nvPr/>
          </p:nvGrpSpPr>
          <p:grpSpPr>
            <a:xfrm>
              <a:off x="4083556" y="4366091"/>
              <a:ext cx="3632846" cy="790402"/>
              <a:chOff x="3989531" y="4461629"/>
              <a:chExt cx="2578017" cy="560901"/>
            </a:xfrm>
          </p:grpSpPr>
          <p:grpSp>
            <p:nvGrpSpPr>
              <p:cNvPr id="305" name="Group 304">
                <a:extLst>
                  <a:ext uri="{FF2B5EF4-FFF2-40B4-BE49-F238E27FC236}">
                    <a16:creationId xmlns:a16="http://schemas.microsoft.com/office/drawing/2014/main" id="{9F2D32D6-75C6-89BE-6EAE-43E00DB81ADD}"/>
                  </a:ext>
                </a:extLst>
              </p:cNvPr>
              <p:cNvGrpSpPr/>
              <p:nvPr/>
            </p:nvGrpSpPr>
            <p:grpSpPr>
              <a:xfrm>
                <a:off x="4128428" y="4461629"/>
                <a:ext cx="2439120" cy="560901"/>
                <a:chOff x="4128428" y="4461629"/>
                <a:chExt cx="2439120" cy="560901"/>
              </a:xfrm>
            </p:grpSpPr>
            <p:grpSp>
              <p:nvGrpSpPr>
                <p:cNvPr id="232" name="Group 231">
                  <a:extLst>
                    <a:ext uri="{FF2B5EF4-FFF2-40B4-BE49-F238E27FC236}">
                      <a16:creationId xmlns:a16="http://schemas.microsoft.com/office/drawing/2014/main" id="{1E30C55B-9A93-0DC9-FB61-11D62C500452}"/>
                    </a:ext>
                  </a:extLst>
                </p:cNvPr>
                <p:cNvGrpSpPr>
                  <a:grpSpLocks noChangeAspect="1"/>
                </p:cNvGrpSpPr>
                <p:nvPr/>
              </p:nvGrpSpPr>
              <p:grpSpPr>
                <a:xfrm rot="16200000" flipH="1">
                  <a:off x="4755720" y="3834337"/>
                  <a:ext cx="560901" cy="1815485"/>
                  <a:chOff x="2424777" y="5088360"/>
                  <a:chExt cx="368416" cy="1195205"/>
                </a:xfrm>
              </p:grpSpPr>
              <p:cxnSp>
                <p:nvCxnSpPr>
                  <p:cNvPr id="237" name="Straight Connector 236">
                    <a:extLst>
                      <a:ext uri="{FF2B5EF4-FFF2-40B4-BE49-F238E27FC236}">
                        <a16:creationId xmlns:a16="http://schemas.microsoft.com/office/drawing/2014/main" id="{54D38968-BF38-DB91-0CC3-6EB47EDBD52D}"/>
                      </a:ext>
                    </a:extLst>
                  </p:cNvPr>
                  <p:cNvCxnSpPr>
                    <a:cxnSpLocks/>
                    <a:stCxn id="260" idx="6"/>
                  </p:cNvCxnSpPr>
                  <p:nvPr/>
                </p:nvCxnSpPr>
                <p:spPr>
                  <a:xfrm rot="16200000" flipH="1">
                    <a:off x="2554572" y="5442438"/>
                    <a:ext cx="291701" cy="185531"/>
                  </a:xfrm>
                  <a:prstGeom prst="line">
                    <a:avLst/>
                  </a:prstGeom>
                  <a:ln w="19050" cap="rnd" cmpd="sng">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233" name="Group 232">
                    <a:extLst>
                      <a:ext uri="{FF2B5EF4-FFF2-40B4-BE49-F238E27FC236}">
                        <a16:creationId xmlns:a16="http://schemas.microsoft.com/office/drawing/2014/main" id="{CCC15A91-98AA-653B-F88A-9421E171EC06}"/>
                      </a:ext>
                    </a:extLst>
                  </p:cNvPr>
                  <p:cNvGrpSpPr/>
                  <p:nvPr/>
                </p:nvGrpSpPr>
                <p:grpSpPr>
                  <a:xfrm>
                    <a:off x="2424777" y="5297913"/>
                    <a:ext cx="182888" cy="775618"/>
                    <a:chOff x="2424777" y="5313788"/>
                    <a:chExt cx="182888" cy="775618"/>
                  </a:xfrm>
                </p:grpSpPr>
                <p:sp>
                  <p:nvSpPr>
                    <p:cNvPr id="260" name="Oval 259">
                      <a:extLst>
                        <a:ext uri="{FF2B5EF4-FFF2-40B4-BE49-F238E27FC236}">
                          <a16:creationId xmlns:a16="http://schemas.microsoft.com/office/drawing/2014/main" id="{DDFB3EFF-5C74-3F5C-E197-16474D907928}"/>
                        </a:ext>
                      </a:extLst>
                    </p:cNvPr>
                    <p:cNvSpPr/>
                    <p:nvPr/>
                  </p:nvSpPr>
                  <p:spPr bwMode="auto">
                    <a:xfrm>
                      <a:off x="2424777" y="5313788"/>
                      <a:ext cx="182880" cy="182880"/>
                    </a:xfrm>
                    <a:prstGeom prst="ellipse">
                      <a:avLst/>
                    </a:prstGeom>
                    <a:solidFill>
                      <a:schemeClr val="accent2">
                        <a:lumMod val="60000"/>
                        <a:lumOff val="40000"/>
                      </a:schemeClr>
                    </a:solidFill>
                    <a:ln w="3175">
                      <a:solidFill>
                        <a:schemeClr val="accent2">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vert" lIns="45720" tIns="18288" rIns="0" bIns="0" rtlCol="0" anchor="ctr" anchorCtr="0">
                      <a:prstTxWarp prst="textNoShape">
                        <a:avLst/>
                      </a:prstTxWarp>
                    </a:bodyPr>
                    <a:lstStyle/>
                    <a:p>
                      <a:pPr algn="ctr">
                        <a:spcBef>
                          <a:spcPct val="0"/>
                        </a:spcBef>
                      </a:pPr>
                      <a:r>
                        <a:rPr lang="en-US" sz="1600" b="1">
                          <a:solidFill>
                            <a:schemeClr val="accent2">
                              <a:lumMod val="75000"/>
                            </a:schemeClr>
                          </a:solidFill>
                          <a:latin typeface="Franklin Gothic Demi" panose="020B0603020102020204" pitchFamily="34" charset="0"/>
                          <a:ea typeface="Krungthep" panose="02000400000000000000" pitchFamily="2" charset="-34"/>
                          <a:cs typeface="Krungthep" panose="02000400000000000000" pitchFamily="2" charset="-34"/>
                        </a:rPr>
                        <a:t>x</a:t>
                      </a:r>
                      <a:r>
                        <a:rPr lang="en-US" sz="1600" b="1" baseline="-25000">
                          <a:solidFill>
                            <a:schemeClr val="accent2">
                              <a:lumMod val="75000"/>
                            </a:schemeClr>
                          </a:solidFill>
                          <a:latin typeface="Franklin Gothic Demi" panose="020B0603020102020204" pitchFamily="34" charset="0"/>
                          <a:ea typeface="Krungthep" panose="02000400000000000000" pitchFamily="2" charset="-34"/>
                          <a:cs typeface="Krungthep" panose="02000400000000000000" pitchFamily="2" charset="-34"/>
                        </a:rPr>
                        <a:t>2</a:t>
                      </a:r>
                      <a:endParaRPr lang="en-US" sz="1600" b="1">
                        <a:solidFill>
                          <a:schemeClr val="accent2">
                            <a:lumMod val="75000"/>
                          </a:schemeClr>
                        </a:solidFill>
                        <a:latin typeface="Franklin Gothic Demi" panose="020B0603020102020204" pitchFamily="34" charset="0"/>
                        <a:ea typeface="Krungthep" panose="02000400000000000000" pitchFamily="2" charset="-34"/>
                        <a:cs typeface="Krungthep" panose="02000400000000000000" pitchFamily="2" charset="-34"/>
                      </a:endParaRPr>
                    </a:p>
                  </p:txBody>
                </p:sp>
                <p:sp>
                  <p:nvSpPr>
                    <p:cNvPr id="262" name="Oval 261">
                      <a:extLst>
                        <a:ext uri="{FF2B5EF4-FFF2-40B4-BE49-F238E27FC236}">
                          <a16:creationId xmlns:a16="http://schemas.microsoft.com/office/drawing/2014/main" id="{B8D25350-34E3-C173-F3BA-6824173379EB}"/>
                        </a:ext>
                      </a:extLst>
                    </p:cNvPr>
                    <p:cNvSpPr/>
                    <p:nvPr/>
                  </p:nvSpPr>
                  <p:spPr bwMode="auto">
                    <a:xfrm rot="16200000">
                      <a:off x="2424779" y="5906520"/>
                      <a:ext cx="183096" cy="182676"/>
                    </a:xfrm>
                    <a:prstGeom prst="ellipse">
                      <a:avLst/>
                    </a:prstGeom>
                    <a:solidFill>
                      <a:schemeClr val="bg1"/>
                    </a:solidFill>
                    <a:ln w="3175">
                      <a:solidFill>
                        <a:schemeClr val="bg1"/>
                      </a:solidFill>
                      <a:headEnd/>
                      <a:tailEnd/>
                    </a:ln>
                    <a:effectLst/>
                  </p:spPr>
                  <p:style>
                    <a:lnRef idx="1">
                      <a:schemeClr val="accent1"/>
                    </a:lnRef>
                    <a:fillRef idx="2">
                      <a:schemeClr val="accent1"/>
                    </a:fillRef>
                    <a:effectRef idx="1">
                      <a:schemeClr val="accent1"/>
                    </a:effectRef>
                    <a:fontRef idx="minor">
                      <a:schemeClr val="dk1"/>
                    </a:fontRef>
                  </p:style>
                  <p:txBody>
                    <a:bodyPr lIns="18288" rIns="0" bIns="118872" rtlCol="0" anchor="b">
                      <a:prstTxWarp prst="textNoShape">
                        <a:avLst/>
                      </a:prstTxWarp>
                    </a:bodyPr>
                    <a:lstStyle/>
                    <a:p>
                      <a:pPr algn="ctr">
                        <a:spcBef>
                          <a:spcPct val="0"/>
                        </a:spcBef>
                      </a:pPr>
                      <a:r>
                        <a:rPr lang="en-US" sz="1600">
                          <a:solidFill>
                            <a:srgbClr val="000000"/>
                          </a:solidFill>
                        </a:rPr>
                        <a:t>…</a:t>
                      </a:r>
                    </a:p>
                  </p:txBody>
                </p:sp>
              </p:grpSp>
              <p:cxnSp>
                <p:nvCxnSpPr>
                  <p:cNvPr id="240" name="Straight Connector 239">
                    <a:extLst>
                      <a:ext uri="{FF2B5EF4-FFF2-40B4-BE49-F238E27FC236}">
                        <a16:creationId xmlns:a16="http://schemas.microsoft.com/office/drawing/2014/main" id="{A04AA717-D7F0-3821-8979-9F2DA3378762}"/>
                      </a:ext>
                    </a:extLst>
                  </p:cNvPr>
                  <p:cNvCxnSpPr>
                    <a:cxnSpLocks/>
                    <a:stCxn id="291" idx="6"/>
                  </p:cNvCxnSpPr>
                  <p:nvPr/>
                </p:nvCxnSpPr>
                <p:spPr>
                  <a:xfrm rot="16200000" flipH="1">
                    <a:off x="2700444" y="5588308"/>
                    <a:ext cx="174" cy="185321"/>
                  </a:xfrm>
                  <a:prstGeom prst="line">
                    <a:avLst/>
                  </a:prstGeom>
                  <a:ln w="25400" cap="rnd" cmpd="sng">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88EC69CA-56CC-8EE5-8A6B-9F39F4BD45FA}"/>
                      </a:ext>
                    </a:extLst>
                  </p:cNvPr>
                  <p:cNvCxnSpPr>
                    <a:cxnSpLocks/>
                    <a:endCxn id="290" idx="6"/>
                  </p:cNvCxnSpPr>
                  <p:nvPr/>
                </p:nvCxnSpPr>
                <p:spPr>
                  <a:xfrm rot="16200000" flipV="1">
                    <a:off x="2404288" y="5292152"/>
                    <a:ext cx="592695" cy="185111"/>
                  </a:xfrm>
                  <a:prstGeom prst="line">
                    <a:avLst/>
                  </a:prstGeom>
                  <a:ln w="12700" cap="rnd" cmpd="sng">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7172FF52-52D1-621D-A18C-27C60D2854A2}"/>
                      </a:ext>
                    </a:extLst>
                  </p:cNvPr>
                  <p:cNvCxnSpPr>
                    <a:cxnSpLocks/>
                  </p:cNvCxnSpPr>
                  <p:nvPr/>
                </p:nvCxnSpPr>
                <p:spPr>
                  <a:xfrm rot="16200000">
                    <a:off x="2399381" y="5889753"/>
                    <a:ext cx="602512" cy="185112"/>
                  </a:xfrm>
                  <a:prstGeom prst="line">
                    <a:avLst/>
                  </a:prstGeom>
                  <a:solidFill>
                    <a:srgbClr val="D99694"/>
                  </a:solidFill>
                  <a:ln w="19050" cap="rnd" cmpd="sng">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288" name="Oval 287">
                  <a:extLst>
                    <a:ext uri="{FF2B5EF4-FFF2-40B4-BE49-F238E27FC236}">
                      <a16:creationId xmlns:a16="http://schemas.microsoft.com/office/drawing/2014/main" id="{26A78EAF-D3A8-3481-ECE9-B585D57F6EE6}"/>
                    </a:ext>
                  </a:extLst>
                </p:cNvPr>
                <p:cNvSpPr/>
                <p:nvPr/>
              </p:nvSpPr>
              <p:spPr bwMode="auto">
                <a:xfrm flipH="1">
                  <a:off x="6289758" y="4461953"/>
                  <a:ext cx="277790" cy="278429"/>
                </a:xfrm>
                <a:prstGeom prst="ellipse">
                  <a:avLst/>
                </a:prstGeom>
                <a:solidFill>
                  <a:srgbClr val="95B3D8"/>
                </a:solidFill>
                <a:ln w="3175">
                  <a:solidFill>
                    <a:schemeClr val="accent4">
                      <a:lumMod val="50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b="1">
                      <a:solidFill>
                        <a:schemeClr val="accent4">
                          <a:lumMod val="50000"/>
                        </a:schemeClr>
                      </a:solidFill>
                      <a:latin typeface="Franklin Gothic Heavy" panose="020B0603020102020204" pitchFamily="34" charset="0"/>
                    </a:rPr>
                    <a:t>b</a:t>
                  </a:r>
                </a:p>
              </p:txBody>
            </p:sp>
          </p:grpSp>
          <p:sp>
            <p:nvSpPr>
              <p:cNvPr id="290" name="Oval 289">
                <a:extLst>
                  <a:ext uri="{FF2B5EF4-FFF2-40B4-BE49-F238E27FC236}">
                    <a16:creationId xmlns:a16="http://schemas.microsoft.com/office/drawing/2014/main" id="{C0AB01FF-51A2-D23B-3FD3-2BB3B545EB57}"/>
                  </a:ext>
                </a:extLst>
              </p:cNvPr>
              <p:cNvSpPr/>
              <p:nvPr/>
            </p:nvSpPr>
            <p:spPr bwMode="auto">
              <a:xfrm rot="16200000" flipH="1">
                <a:off x="3989211" y="4462591"/>
                <a:ext cx="278429" cy="277790"/>
              </a:xfrm>
              <a:prstGeom prst="ellipse">
                <a:avLst/>
              </a:prstGeom>
              <a:solidFill>
                <a:schemeClr val="accent2">
                  <a:lumMod val="60000"/>
                  <a:lumOff val="40000"/>
                </a:schemeClr>
              </a:solidFill>
              <a:ln w="3175">
                <a:solidFill>
                  <a:schemeClr val="accent2">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vert" lIns="45720" tIns="18288" rIns="0" bIns="0" rtlCol="0" anchor="ctr" anchorCtr="0">
                <a:prstTxWarp prst="textNoShape">
                  <a:avLst/>
                </a:prstTxWarp>
              </a:bodyPr>
              <a:lstStyle/>
              <a:p>
                <a:pPr algn="ctr">
                  <a:spcBef>
                    <a:spcPct val="0"/>
                  </a:spcBef>
                </a:pPr>
                <a:r>
                  <a:rPr lang="en-US" sz="1600" b="1">
                    <a:solidFill>
                      <a:schemeClr val="accent2">
                        <a:lumMod val="75000"/>
                      </a:schemeClr>
                    </a:solidFill>
                    <a:latin typeface="Franklin Gothic Demi" panose="020B0603020102020204" pitchFamily="34" charset="0"/>
                  </a:rPr>
                  <a:t>x</a:t>
                </a:r>
                <a:r>
                  <a:rPr lang="en-US" sz="1600" b="1" baseline="-25000">
                    <a:solidFill>
                      <a:schemeClr val="accent2">
                        <a:lumMod val="75000"/>
                      </a:schemeClr>
                    </a:solidFill>
                    <a:latin typeface="Franklin Gothic Demi" panose="020B0603020102020204" pitchFamily="34" charset="0"/>
                  </a:rPr>
                  <a:t>1</a:t>
                </a:r>
                <a:endParaRPr lang="en-US" sz="1600" b="1">
                  <a:solidFill>
                    <a:schemeClr val="accent2">
                      <a:lumMod val="75000"/>
                    </a:schemeClr>
                  </a:solidFill>
                  <a:latin typeface="Franklin Gothic Demi" panose="020B0603020102020204" pitchFamily="34" charset="0"/>
                </a:endParaRPr>
              </a:p>
            </p:txBody>
          </p:sp>
          <p:sp>
            <p:nvSpPr>
              <p:cNvPr id="291" name="Oval 290">
                <a:extLst>
                  <a:ext uri="{FF2B5EF4-FFF2-40B4-BE49-F238E27FC236}">
                    <a16:creationId xmlns:a16="http://schemas.microsoft.com/office/drawing/2014/main" id="{53C000A7-4065-C789-1309-89B1ED7BE954}"/>
                  </a:ext>
                </a:extLst>
              </p:cNvPr>
              <p:cNvSpPr/>
              <p:nvPr/>
            </p:nvSpPr>
            <p:spPr bwMode="auto">
              <a:xfrm rot="16200000" flipH="1">
                <a:off x="4889235" y="4462272"/>
                <a:ext cx="278429" cy="277790"/>
              </a:xfrm>
              <a:prstGeom prst="ellipse">
                <a:avLst/>
              </a:prstGeom>
              <a:solidFill>
                <a:schemeClr val="accent2">
                  <a:lumMod val="60000"/>
                  <a:lumOff val="40000"/>
                </a:schemeClr>
              </a:solidFill>
              <a:ln w="3175">
                <a:solidFill>
                  <a:schemeClr val="accent2">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vert" lIns="45720" tIns="18288" rIns="0" bIns="0" rtlCol="0" anchor="ctr" anchorCtr="0">
                <a:prstTxWarp prst="textNoShape">
                  <a:avLst/>
                </a:prstTxWarp>
              </a:bodyPr>
              <a:lstStyle/>
              <a:p>
                <a:pPr algn="ctr">
                  <a:spcBef>
                    <a:spcPct val="0"/>
                  </a:spcBef>
                </a:pPr>
                <a:r>
                  <a:rPr lang="en-US" sz="1600" b="1">
                    <a:solidFill>
                      <a:schemeClr val="accent2">
                        <a:lumMod val="75000"/>
                      </a:schemeClr>
                    </a:solidFill>
                    <a:latin typeface="Franklin Gothic Demi" panose="020B0603020102020204" pitchFamily="34" charset="0"/>
                  </a:rPr>
                  <a:t>x</a:t>
                </a:r>
                <a:r>
                  <a:rPr lang="en-US" sz="1600" b="1" baseline="-25000">
                    <a:solidFill>
                      <a:schemeClr val="accent2">
                        <a:lumMod val="75000"/>
                      </a:schemeClr>
                    </a:solidFill>
                    <a:latin typeface="Franklin Gothic Demi" panose="020B0603020102020204" pitchFamily="34" charset="0"/>
                  </a:rPr>
                  <a:t>3</a:t>
                </a:r>
                <a:endParaRPr lang="en-US" sz="1600" b="1">
                  <a:solidFill>
                    <a:schemeClr val="accent2">
                      <a:lumMod val="75000"/>
                    </a:schemeClr>
                  </a:solidFill>
                  <a:latin typeface="Franklin Gothic Demi" panose="020B0603020102020204" pitchFamily="34" charset="0"/>
                </a:endParaRPr>
              </a:p>
            </p:txBody>
          </p:sp>
          <p:sp>
            <p:nvSpPr>
              <p:cNvPr id="304" name="Oval 303">
                <a:extLst>
                  <a:ext uri="{FF2B5EF4-FFF2-40B4-BE49-F238E27FC236}">
                    <a16:creationId xmlns:a16="http://schemas.microsoft.com/office/drawing/2014/main" id="{3899E7FB-E018-CD20-31F6-40EC1AD6CAE8}"/>
                  </a:ext>
                </a:extLst>
              </p:cNvPr>
              <p:cNvSpPr/>
              <p:nvPr/>
            </p:nvSpPr>
            <p:spPr bwMode="auto">
              <a:xfrm rot="16200000" flipH="1">
                <a:off x="5792796" y="4461949"/>
                <a:ext cx="278429" cy="277790"/>
              </a:xfrm>
              <a:prstGeom prst="ellipse">
                <a:avLst/>
              </a:prstGeom>
              <a:solidFill>
                <a:schemeClr val="accent2">
                  <a:lumMod val="60000"/>
                  <a:lumOff val="40000"/>
                </a:schemeClr>
              </a:solidFill>
              <a:ln w="3175">
                <a:solidFill>
                  <a:schemeClr val="accent2">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vert" lIns="45720" tIns="18288" rIns="0" bIns="0" rtlCol="0" anchor="ctr" anchorCtr="0">
                <a:prstTxWarp prst="textNoShape">
                  <a:avLst/>
                </a:prstTxWarp>
              </a:bodyPr>
              <a:lstStyle/>
              <a:p>
                <a:pPr algn="ctr">
                  <a:spcBef>
                    <a:spcPct val="0"/>
                  </a:spcBef>
                </a:pPr>
                <a:r>
                  <a:rPr lang="en-US" sz="1600" b="1">
                    <a:solidFill>
                      <a:schemeClr val="accent2">
                        <a:lumMod val="75000"/>
                      </a:schemeClr>
                    </a:solidFill>
                    <a:latin typeface="Franklin Gothic Demi" panose="020B0603020102020204" pitchFamily="34" charset="0"/>
                    <a:ea typeface="Open Sans" panose="020B0606030504020204" pitchFamily="34" charset="0"/>
                    <a:cs typeface="Consolas" panose="020B0609020204030204" pitchFamily="49" charset="0"/>
                  </a:rPr>
                  <a:t>x</a:t>
                </a:r>
                <a:r>
                  <a:rPr lang="en-US" sz="1600" b="1" baseline="-25000">
                    <a:solidFill>
                      <a:schemeClr val="accent2">
                        <a:lumMod val="75000"/>
                      </a:schemeClr>
                    </a:solidFill>
                    <a:latin typeface="Franklin Gothic Demi" panose="020B0603020102020204" pitchFamily="34" charset="0"/>
                    <a:ea typeface="Open Sans" panose="020B0606030504020204" pitchFamily="34" charset="0"/>
                    <a:cs typeface="Consolas" panose="020B0609020204030204" pitchFamily="49" charset="0"/>
                  </a:rPr>
                  <a:t>N</a:t>
                </a:r>
                <a:endParaRPr lang="en-US" sz="1600" b="1">
                  <a:solidFill>
                    <a:schemeClr val="accent2">
                      <a:lumMod val="75000"/>
                    </a:schemeClr>
                  </a:solidFill>
                  <a:latin typeface="Franklin Gothic Demi" panose="020B0603020102020204" pitchFamily="34" charset="0"/>
                  <a:ea typeface="Open Sans" panose="020B0606030504020204" pitchFamily="34" charset="0"/>
                  <a:cs typeface="Consolas" panose="020B0609020204030204" pitchFamily="49" charset="0"/>
                </a:endParaRPr>
              </a:p>
            </p:txBody>
          </p:sp>
        </p:grpSp>
      </p:grpSp>
      <p:sp>
        <p:nvSpPr>
          <p:cNvPr id="330" name="Rounded Rectangle 329">
            <a:extLst>
              <a:ext uri="{FF2B5EF4-FFF2-40B4-BE49-F238E27FC236}">
                <a16:creationId xmlns:a16="http://schemas.microsoft.com/office/drawing/2014/main" id="{152DC1B9-5D72-58B0-5106-8377285604E5}"/>
              </a:ext>
            </a:extLst>
          </p:cNvPr>
          <p:cNvSpPr/>
          <p:nvPr/>
        </p:nvSpPr>
        <p:spPr bwMode="auto">
          <a:xfrm>
            <a:off x="4994929" y="5548822"/>
            <a:ext cx="558808" cy="565552"/>
          </a:xfrm>
          <a:prstGeom prst="roundRect">
            <a:avLst>
              <a:gd name="adj" fmla="val 15524"/>
            </a:avLst>
          </a:prstGeom>
          <a:solidFill>
            <a:srgbClr val="B3A3C7"/>
          </a:solidFill>
          <a:ln>
            <a:solidFill>
              <a:srgbClr val="604A7B"/>
            </a:solidFill>
            <a:headEnd/>
            <a:tailEnd/>
          </a:ln>
          <a:effectLst/>
        </p:spPr>
        <p:style>
          <a:lnRef idx="1">
            <a:schemeClr val="accent1"/>
          </a:lnRef>
          <a:fillRef idx="2">
            <a:schemeClr val="accent1"/>
          </a:fillRef>
          <a:effectRef idx="1">
            <a:schemeClr val="accent1"/>
          </a:effectRef>
          <a:fontRef idx="minor">
            <a:schemeClr val="dk1"/>
          </a:fontRef>
        </p:style>
        <p:txBody>
          <a:bodyPr lIns="18288" tIns="91440" rIns="0" bIns="137160" rtlCol="0" anchor="ctr" anchorCtr="0">
            <a:prstTxWarp prst="textNoShape">
              <a:avLst/>
            </a:prstTxWarp>
          </a:bodyPr>
          <a:lstStyle/>
          <a:p>
            <a:pPr algn="ctr">
              <a:spcBef>
                <a:spcPct val="0"/>
              </a:spcBef>
            </a:pPr>
            <a:r>
              <a:rPr lang="el-GR" sz="2000" b="1">
                <a:solidFill>
                  <a:srgbClr val="604A7B"/>
                </a:solidFill>
                <a:latin typeface="Franklin Gothic Demi" panose="020B0603020102020204" pitchFamily="34" charset="0"/>
              </a:rPr>
              <a:t>σ</a:t>
            </a:r>
            <a:endParaRPr lang="en-US" sz="2000" b="1">
              <a:solidFill>
                <a:srgbClr val="604A7B"/>
              </a:solidFill>
              <a:latin typeface="Franklin Gothic Demi" panose="020B0603020102020204" pitchFamily="34" charset="0"/>
            </a:endParaRPr>
          </a:p>
        </p:txBody>
      </p:sp>
    </p:spTree>
    <p:extLst>
      <p:ext uri="{BB962C8B-B14F-4D97-AF65-F5344CB8AC3E}">
        <p14:creationId xmlns:p14="http://schemas.microsoft.com/office/powerpoint/2010/main" val="3886582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1" name="Straight Connector 100">
            <a:extLst>
              <a:ext uri="{FF2B5EF4-FFF2-40B4-BE49-F238E27FC236}">
                <a16:creationId xmlns:a16="http://schemas.microsoft.com/office/drawing/2014/main" id="{422F84B4-44AF-7D4B-B88D-32A6384A789A}"/>
              </a:ext>
            </a:extLst>
          </p:cNvPr>
          <p:cNvCxnSpPr>
            <a:cxnSpLocks/>
            <a:stCxn id="94" idx="0"/>
            <a:endCxn id="42" idx="6"/>
          </p:cNvCxnSpPr>
          <p:nvPr/>
        </p:nvCxnSpPr>
        <p:spPr>
          <a:xfrm flipH="1" flipV="1">
            <a:off x="7735845" y="2629135"/>
            <a:ext cx="2381878" cy="325605"/>
          </a:xfrm>
          <a:prstGeom prst="line">
            <a:avLst/>
          </a:prstGeom>
          <a:ln w="19050" cap="rnd" cmpd="sng">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09FAAD38-C4E5-450E-BAD8-2A4B6DA2BEBD}"/>
              </a:ext>
            </a:extLst>
          </p:cNvPr>
          <p:cNvSpPr>
            <a:spLocks noGrp="1"/>
          </p:cNvSpPr>
          <p:nvPr>
            <p:ph type="title"/>
          </p:nvPr>
        </p:nvSpPr>
        <p:spPr/>
        <p:txBody>
          <a:bodyPr/>
          <a:lstStyle/>
          <a:p>
            <a:r>
              <a:rPr lang="en-US">
                <a:latin typeface="Roboto Light"/>
                <a:ea typeface="Roboto Light"/>
              </a:rPr>
              <a:t>Second Attempt: Feature Subset</a:t>
            </a:r>
          </a:p>
        </p:txBody>
      </p:sp>
      <p:sp>
        <p:nvSpPr>
          <p:cNvPr id="5" name="TextBox 4">
            <a:extLst>
              <a:ext uri="{FF2B5EF4-FFF2-40B4-BE49-F238E27FC236}">
                <a16:creationId xmlns:a16="http://schemas.microsoft.com/office/drawing/2014/main" id="{960F1180-4B42-2945-5C33-557740CB6392}"/>
              </a:ext>
            </a:extLst>
          </p:cNvPr>
          <p:cNvSpPr txBox="1"/>
          <p:nvPr/>
        </p:nvSpPr>
        <p:spPr>
          <a:xfrm>
            <a:off x="821110" y="1371600"/>
            <a:ext cx="6641057" cy="470898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200" b="1"/>
              <a:t>Architecture</a:t>
            </a:r>
            <a:r>
              <a:rPr lang="en-US" sz="2200"/>
              <a:t>: MLP that accepts a subset of the input features</a:t>
            </a:r>
          </a:p>
          <a:p>
            <a:pPr marL="285750" indent="-285750">
              <a:buFont typeface="Arial" panose="020B0604020202020204" pitchFamily="34" charset="0"/>
              <a:buChar char="•"/>
            </a:pPr>
            <a:endParaRPr lang="en-US" sz="2200"/>
          </a:p>
          <a:p>
            <a:pPr marL="742950" lvl="1" indent="-285750">
              <a:buFont typeface="Arial" panose="020B0604020202020204" pitchFamily="34" charset="0"/>
              <a:buChar char="•"/>
            </a:pPr>
            <a:r>
              <a:rPr lang="en-US" sz="2000"/>
              <a:t>Uses ≈ 100 of 208 features</a:t>
            </a:r>
          </a:p>
          <a:p>
            <a:pPr marL="742950" lvl="1" indent="-285750">
              <a:buFont typeface="Arial" panose="020B0604020202020204" pitchFamily="34" charset="0"/>
              <a:buChar char="•"/>
            </a:pPr>
            <a:endParaRPr lang="en-US" sz="2000"/>
          </a:p>
          <a:p>
            <a:pPr marL="742950" lvl="1" indent="-285750">
              <a:buFont typeface="Arial" panose="020B0604020202020204" pitchFamily="34" charset="0"/>
              <a:buChar char="•"/>
            </a:pPr>
            <a:r>
              <a:rPr lang="en-US" sz="2000"/>
              <a:t>3 hidden layers (40-20-10 units)</a:t>
            </a:r>
          </a:p>
          <a:p>
            <a:pPr marL="742950" lvl="1" indent="-285750">
              <a:buFont typeface="Arial" panose="020B0604020202020204" pitchFamily="34" charset="0"/>
              <a:buChar char="•"/>
            </a:pPr>
            <a:endParaRPr lang="en-US" sz="2000"/>
          </a:p>
          <a:p>
            <a:pPr marL="285750" indent="-285750">
              <a:buFont typeface="Arial" panose="020B0604020202020204" pitchFamily="34" charset="0"/>
              <a:buChar char="•"/>
            </a:pPr>
            <a:r>
              <a:rPr lang="en-US" sz="2200"/>
              <a:t>Can learn a complex decision boundary</a:t>
            </a:r>
          </a:p>
          <a:p>
            <a:pPr marL="285750" indent="-285750">
              <a:buFont typeface="Arial" panose="020B0604020202020204" pitchFamily="34" charset="0"/>
              <a:buChar char="•"/>
            </a:pPr>
            <a:endParaRPr lang="en-US" sz="2200"/>
          </a:p>
          <a:p>
            <a:pPr marL="285750" indent="-285750">
              <a:buFont typeface="Arial" panose="020B0604020202020204" pitchFamily="34" charset="0"/>
              <a:buChar char="•"/>
            </a:pPr>
            <a:r>
              <a:rPr lang="en-US" sz="2200" b="1"/>
              <a:t>Results</a:t>
            </a:r>
            <a:r>
              <a:rPr lang="en-US" sz="2200"/>
              <a:t>: Some models generalize well (&gt; 75%), others do not (&lt; 60%) </a:t>
            </a:r>
          </a:p>
          <a:p>
            <a:pPr marL="285750" indent="-285750">
              <a:buFont typeface="Arial" panose="020B0604020202020204" pitchFamily="34" charset="0"/>
              <a:buChar char="•"/>
            </a:pPr>
            <a:endParaRPr lang="en-US" sz="2200"/>
          </a:p>
          <a:p>
            <a:pPr marL="285750" indent="-285750">
              <a:buFont typeface="Arial" panose="020B0604020202020204" pitchFamily="34" charset="0"/>
              <a:buChar char="•"/>
            </a:pPr>
            <a:r>
              <a:rPr lang="en-US" sz="2200"/>
              <a:t>This suggest that some combinations features are more useful than others</a:t>
            </a:r>
          </a:p>
        </p:txBody>
      </p:sp>
      <p:cxnSp>
        <p:nvCxnSpPr>
          <p:cNvPr id="124" name="Straight Connector 123">
            <a:extLst>
              <a:ext uri="{FF2B5EF4-FFF2-40B4-BE49-F238E27FC236}">
                <a16:creationId xmlns:a16="http://schemas.microsoft.com/office/drawing/2014/main" id="{0E677FA4-547A-1141-CE98-CFC913986F82}"/>
              </a:ext>
            </a:extLst>
          </p:cNvPr>
          <p:cNvCxnSpPr>
            <a:cxnSpLocks/>
            <a:stCxn id="96" idx="0"/>
            <a:endCxn id="42" idx="6"/>
          </p:cNvCxnSpPr>
          <p:nvPr/>
        </p:nvCxnSpPr>
        <p:spPr>
          <a:xfrm flipH="1" flipV="1">
            <a:off x="7735845" y="2629135"/>
            <a:ext cx="1562485" cy="325605"/>
          </a:xfrm>
          <a:prstGeom prst="line">
            <a:avLst/>
          </a:prstGeom>
          <a:ln w="19050" cap="rnd" cmpd="sng">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84" name="Group 183">
            <a:extLst>
              <a:ext uri="{FF2B5EF4-FFF2-40B4-BE49-F238E27FC236}">
                <a16:creationId xmlns:a16="http://schemas.microsoft.com/office/drawing/2014/main" id="{7A009126-280E-D644-9EF2-DAB61F753AD3}"/>
              </a:ext>
            </a:extLst>
          </p:cNvPr>
          <p:cNvGrpSpPr/>
          <p:nvPr/>
        </p:nvGrpSpPr>
        <p:grpSpPr>
          <a:xfrm>
            <a:off x="7316512" y="1554480"/>
            <a:ext cx="4672584" cy="3486381"/>
            <a:chOff x="7316512" y="1554480"/>
            <a:chExt cx="4672584" cy="3486381"/>
          </a:xfrm>
        </p:grpSpPr>
        <p:cxnSp>
          <p:nvCxnSpPr>
            <p:cNvPr id="128" name="Straight Connector 127">
              <a:extLst>
                <a:ext uri="{FF2B5EF4-FFF2-40B4-BE49-F238E27FC236}">
                  <a16:creationId xmlns:a16="http://schemas.microsoft.com/office/drawing/2014/main" id="{FD5B7071-B3B9-45A6-C657-1405BF7DB912}"/>
                </a:ext>
              </a:extLst>
            </p:cNvPr>
            <p:cNvCxnSpPr>
              <a:cxnSpLocks/>
              <a:stCxn id="95" idx="0"/>
              <a:endCxn id="46" idx="4"/>
            </p:cNvCxnSpPr>
            <p:nvPr/>
          </p:nvCxnSpPr>
          <p:spPr>
            <a:xfrm flipV="1">
              <a:off x="8537170" y="2628582"/>
              <a:ext cx="3209726" cy="330621"/>
            </a:xfrm>
            <a:prstGeom prst="line">
              <a:avLst/>
            </a:prstGeom>
            <a:ln w="12700" cap="rnd" cmpd="sng">
              <a:solidFill>
                <a:schemeClr val="accent4">
                  <a:lumMod val="40000"/>
                  <a:lumOff val="60000"/>
                </a:schemeClr>
              </a:solidFill>
              <a:beve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FA7F4422-A8CE-D954-4AA2-5C990DCC147C}"/>
                </a:ext>
              </a:extLst>
            </p:cNvPr>
            <p:cNvCxnSpPr>
              <a:cxnSpLocks/>
              <a:stCxn id="94" idx="0"/>
              <a:endCxn id="46" idx="4"/>
            </p:cNvCxnSpPr>
            <p:nvPr/>
          </p:nvCxnSpPr>
          <p:spPr>
            <a:xfrm flipV="1">
              <a:off x="10117723" y="2628582"/>
              <a:ext cx="1629173" cy="326158"/>
            </a:xfrm>
            <a:prstGeom prst="line">
              <a:avLst/>
            </a:prstGeom>
            <a:ln w="25400" cap="rnd" cmpd="sng">
              <a:solidFill>
                <a:schemeClr val="accent4">
                  <a:lumMod val="40000"/>
                  <a:lumOff val="60000"/>
                </a:schemeClr>
              </a:solidFill>
              <a:beve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F0F582AE-C530-DC1E-CDE4-5A487F16CE54}"/>
                </a:ext>
              </a:extLst>
            </p:cNvPr>
            <p:cNvCxnSpPr>
              <a:cxnSpLocks/>
              <a:stCxn id="94" idx="0"/>
              <a:endCxn id="43" idx="6"/>
            </p:cNvCxnSpPr>
            <p:nvPr/>
          </p:nvCxnSpPr>
          <p:spPr>
            <a:xfrm flipH="1" flipV="1">
              <a:off x="9305274" y="2628581"/>
              <a:ext cx="812449" cy="326159"/>
            </a:xfrm>
            <a:prstGeom prst="line">
              <a:avLst/>
            </a:prstGeom>
            <a:ln w="19050" cap="rnd" cmpd="sng">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05B52CE5-9D53-CDF2-A6E3-5AFE8801F0F3}"/>
                </a:ext>
              </a:extLst>
            </p:cNvPr>
            <p:cNvCxnSpPr>
              <a:cxnSpLocks/>
              <a:stCxn id="43" idx="6"/>
              <a:endCxn id="96" idx="0"/>
            </p:cNvCxnSpPr>
            <p:nvPr/>
          </p:nvCxnSpPr>
          <p:spPr>
            <a:xfrm flipH="1">
              <a:off x="9298330" y="2628581"/>
              <a:ext cx="6944" cy="326159"/>
            </a:xfrm>
            <a:prstGeom prst="line">
              <a:avLst/>
            </a:prstGeom>
            <a:ln w="19050" cap="rnd" cmpd="sng">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16D2D01E-74B3-B7B5-1E92-E9A501F38580}"/>
                </a:ext>
              </a:extLst>
            </p:cNvPr>
            <p:cNvCxnSpPr>
              <a:stCxn id="52" idx="6"/>
              <a:endCxn id="95" idx="0"/>
            </p:cNvCxnSpPr>
            <p:nvPr/>
          </p:nvCxnSpPr>
          <p:spPr>
            <a:xfrm>
              <a:off x="8533103" y="2628128"/>
              <a:ext cx="4067" cy="331075"/>
            </a:xfrm>
            <a:prstGeom prst="line">
              <a:avLst/>
            </a:prstGeom>
            <a:ln w="25400" cmpd="sng">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C7C4D10E-FFAB-D447-B054-7DE05280D23F}"/>
                </a:ext>
              </a:extLst>
            </p:cNvPr>
            <p:cNvCxnSpPr>
              <a:cxnSpLocks/>
              <a:stCxn id="52" idx="6"/>
              <a:endCxn id="94" idx="0"/>
            </p:cNvCxnSpPr>
            <p:nvPr/>
          </p:nvCxnSpPr>
          <p:spPr>
            <a:xfrm>
              <a:off x="8533103" y="2628128"/>
              <a:ext cx="1584620" cy="326612"/>
            </a:xfrm>
            <a:prstGeom prst="line">
              <a:avLst/>
            </a:prstGeom>
            <a:ln w="12700" cmpd="sng">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381FC442-AAA7-2397-950D-42FF4EEE9031}"/>
                </a:ext>
              </a:extLst>
            </p:cNvPr>
            <p:cNvCxnSpPr>
              <a:cxnSpLocks/>
              <a:stCxn id="44" idx="6"/>
              <a:endCxn id="95" idx="0"/>
            </p:cNvCxnSpPr>
            <p:nvPr/>
          </p:nvCxnSpPr>
          <p:spPr>
            <a:xfrm flipH="1">
              <a:off x="8537170" y="2628102"/>
              <a:ext cx="2342496" cy="331101"/>
            </a:xfrm>
            <a:prstGeom prst="line">
              <a:avLst/>
            </a:prstGeom>
            <a:solidFill>
              <a:srgbClr val="D99694"/>
            </a:solidFill>
            <a:ln w="12700" cap="rnd" cmpd="sng">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822B71EF-F788-3669-0629-6997DA0BA9B5}"/>
                </a:ext>
              </a:extLst>
            </p:cNvPr>
            <p:cNvCxnSpPr>
              <a:cxnSpLocks/>
              <a:stCxn id="44" idx="6"/>
              <a:endCxn id="94" idx="0"/>
            </p:cNvCxnSpPr>
            <p:nvPr/>
          </p:nvCxnSpPr>
          <p:spPr>
            <a:xfrm flipH="1">
              <a:off x="10117723" y="2628102"/>
              <a:ext cx="761943" cy="326638"/>
            </a:xfrm>
            <a:prstGeom prst="line">
              <a:avLst/>
            </a:prstGeom>
            <a:ln w="25400" cmpd="sng">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nvGrpSpPr>
            <p:cNvPr id="183" name="Group 182">
              <a:extLst>
                <a:ext uri="{FF2B5EF4-FFF2-40B4-BE49-F238E27FC236}">
                  <a16:creationId xmlns:a16="http://schemas.microsoft.com/office/drawing/2014/main" id="{BA96CD5E-71D4-510D-BF20-9D734C84C8DB}"/>
                </a:ext>
              </a:extLst>
            </p:cNvPr>
            <p:cNvGrpSpPr/>
            <p:nvPr/>
          </p:nvGrpSpPr>
          <p:grpSpPr>
            <a:xfrm>
              <a:off x="7316512" y="1554480"/>
              <a:ext cx="4672584" cy="3486381"/>
              <a:chOff x="7301864" y="2027700"/>
              <a:chExt cx="4672584" cy="3486381"/>
            </a:xfrm>
          </p:grpSpPr>
          <p:grpSp>
            <p:nvGrpSpPr>
              <p:cNvPr id="179" name="Group 178">
                <a:extLst>
                  <a:ext uri="{FF2B5EF4-FFF2-40B4-BE49-F238E27FC236}">
                    <a16:creationId xmlns:a16="http://schemas.microsoft.com/office/drawing/2014/main" id="{4F0863C6-44C3-3F1D-9F75-A0C88DE4EAF0}"/>
                  </a:ext>
                </a:extLst>
              </p:cNvPr>
              <p:cNvGrpSpPr>
                <a:grpSpLocks noChangeAspect="1"/>
              </p:cNvGrpSpPr>
              <p:nvPr/>
            </p:nvGrpSpPr>
            <p:grpSpPr>
              <a:xfrm>
                <a:off x="7301864" y="2395977"/>
                <a:ext cx="4672584" cy="3118104"/>
                <a:chOff x="3672840" y="3210364"/>
                <a:chExt cx="4669309" cy="3119522"/>
              </a:xfrm>
            </p:grpSpPr>
            <p:grpSp>
              <p:nvGrpSpPr>
                <p:cNvPr id="178" name="Group 177">
                  <a:extLst>
                    <a:ext uri="{FF2B5EF4-FFF2-40B4-BE49-F238E27FC236}">
                      <a16:creationId xmlns:a16="http://schemas.microsoft.com/office/drawing/2014/main" id="{2AFD27BB-43DE-0615-B2EA-5580304D18EC}"/>
                    </a:ext>
                  </a:extLst>
                </p:cNvPr>
                <p:cNvGrpSpPr/>
                <p:nvPr/>
              </p:nvGrpSpPr>
              <p:grpSpPr>
                <a:xfrm>
                  <a:off x="4892642" y="4727153"/>
                  <a:ext cx="2402361" cy="329687"/>
                  <a:chOff x="4892642" y="4727153"/>
                  <a:chExt cx="2402361" cy="329687"/>
                </a:xfrm>
              </p:grpSpPr>
              <p:cxnSp>
                <p:nvCxnSpPr>
                  <p:cNvPr id="154" name="Straight Connector 153">
                    <a:extLst>
                      <a:ext uri="{FF2B5EF4-FFF2-40B4-BE49-F238E27FC236}">
                        <a16:creationId xmlns:a16="http://schemas.microsoft.com/office/drawing/2014/main" id="{0B8C349C-01BF-279B-0079-A7192DF943A7}"/>
                      </a:ext>
                    </a:extLst>
                  </p:cNvPr>
                  <p:cNvCxnSpPr>
                    <a:cxnSpLocks/>
                    <a:stCxn id="96" idx="4"/>
                    <a:endCxn id="136" idx="0"/>
                  </p:cNvCxnSpPr>
                  <p:nvPr/>
                </p:nvCxnSpPr>
                <p:spPr>
                  <a:xfrm>
                    <a:off x="5653269" y="4727448"/>
                    <a:ext cx="442731" cy="329392"/>
                  </a:xfrm>
                  <a:prstGeom prst="line">
                    <a:avLst/>
                  </a:prstGeom>
                  <a:ln w="22225" cmpd="sng">
                    <a:solidFill>
                      <a:schemeClr val="accent5">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grpSp>
                <p:nvGrpSpPr>
                  <p:cNvPr id="177" name="Group 176">
                    <a:extLst>
                      <a:ext uri="{FF2B5EF4-FFF2-40B4-BE49-F238E27FC236}">
                        <a16:creationId xmlns:a16="http://schemas.microsoft.com/office/drawing/2014/main" id="{69167A08-4D49-02ED-44DF-0908EFBC8348}"/>
                      </a:ext>
                    </a:extLst>
                  </p:cNvPr>
                  <p:cNvGrpSpPr/>
                  <p:nvPr/>
                </p:nvGrpSpPr>
                <p:grpSpPr>
                  <a:xfrm>
                    <a:off x="4892642" y="4727153"/>
                    <a:ext cx="2402361" cy="329687"/>
                    <a:chOff x="4892642" y="4727153"/>
                    <a:chExt cx="2402361" cy="329687"/>
                  </a:xfrm>
                </p:grpSpPr>
                <p:cxnSp>
                  <p:nvCxnSpPr>
                    <p:cNvPr id="160" name="Straight Connector 159">
                      <a:extLst>
                        <a:ext uri="{FF2B5EF4-FFF2-40B4-BE49-F238E27FC236}">
                          <a16:creationId xmlns:a16="http://schemas.microsoft.com/office/drawing/2014/main" id="{D18C7225-DF84-B1D1-3268-66B2E702C0DB}"/>
                        </a:ext>
                      </a:extLst>
                    </p:cNvPr>
                    <p:cNvCxnSpPr>
                      <a:cxnSpLocks/>
                      <a:stCxn id="137" idx="0"/>
                      <a:endCxn id="141" idx="4"/>
                    </p:cNvCxnSpPr>
                    <p:nvPr/>
                  </p:nvCxnSpPr>
                  <p:spPr>
                    <a:xfrm flipV="1">
                      <a:off x="5272209" y="4727153"/>
                      <a:ext cx="2022794" cy="329687"/>
                    </a:xfrm>
                    <a:prstGeom prst="line">
                      <a:avLst/>
                    </a:prstGeom>
                    <a:ln w="25400" cap="rnd" cmpd="sng">
                      <a:solidFill>
                        <a:schemeClr val="accent4">
                          <a:lumMod val="40000"/>
                          <a:lumOff val="60000"/>
                        </a:schemeClr>
                      </a:solidFill>
                      <a:beve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71A780C6-EDAD-B699-B2F9-3F86D4C1F318}"/>
                        </a:ext>
                      </a:extLst>
                    </p:cNvPr>
                    <p:cNvCxnSpPr>
                      <a:stCxn id="95" idx="4"/>
                      <a:endCxn id="137" idx="0"/>
                    </p:cNvCxnSpPr>
                    <p:nvPr/>
                  </p:nvCxnSpPr>
                  <p:spPr>
                    <a:xfrm>
                      <a:off x="4892642" y="4731913"/>
                      <a:ext cx="379567" cy="324927"/>
                    </a:xfrm>
                    <a:prstGeom prst="line">
                      <a:avLst/>
                    </a:prstGeom>
                    <a:ln w="22225" cmpd="sng">
                      <a:solidFill>
                        <a:schemeClr val="accent5">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A1DE2C55-2C97-34D4-A2F0-7C1C6550555E}"/>
                        </a:ext>
                      </a:extLst>
                    </p:cNvPr>
                    <p:cNvCxnSpPr>
                      <a:cxnSpLocks/>
                      <a:stCxn id="136" idx="0"/>
                      <a:endCxn id="94" idx="4"/>
                    </p:cNvCxnSpPr>
                    <p:nvPr/>
                  </p:nvCxnSpPr>
                  <p:spPr>
                    <a:xfrm flipV="1">
                      <a:off x="6096000" y="4727448"/>
                      <a:ext cx="376088" cy="329392"/>
                    </a:xfrm>
                    <a:prstGeom prst="line">
                      <a:avLst/>
                    </a:prstGeom>
                    <a:ln w="15875" cmpd="sng">
                      <a:solidFill>
                        <a:schemeClr val="accent5">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58C3C012-DB30-D597-835A-5FC0CB28D826}"/>
                        </a:ext>
                      </a:extLst>
                    </p:cNvPr>
                    <p:cNvCxnSpPr>
                      <a:cxnSpLocks/>
                      <a:stCxn id="95" idx="4"/>
                      <a:endCxn id="136" idx="0"/>
                    </p:cNvCxnSpPr>
                    <p:nvPr/>
                  </p:nvCxnSpPr>
                  <p:spPr>
                    <a:xfrm>
                      <a:off x="4892642" y="4731913"/>
                      <a:ext cx="1203358" cy="324927"/>
                    </a:xfrm>
                    <a:prstGeom prst="line">
                      <a:avLst/>
                    </a:prstGeom>
                    <a:ln w="15875" cmpd="sng">
                      <a:solidFill>
                        <a:schemeClr val="accent5">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DDA6E45E-7EE9-A11E-0A50-55206822B62A}"/>
                        </a:ext>
                      </a:extLst>
                    </p:cNvPr>
                    <p:cNvCxnSpPr>
                      <a:cxnSpLocks/>
                      <a:stCxn id="96" idx="4"/>
                      <a:endCxn id="137" idx="0"/>
                    </p:cNvCxnSpPr>
                    <p:nvPr/>
                  </p:nvCxnSpPr>
                  <p:spPr>
                    <a:xfrm flipH="1">
                      <a:off x="5272209" y="4727448"/>
                      <a:ext cx="381060" cy="329392"/>
                    </a:xfrm>
                    <a:prstGeom prst="line">
                      <a:avLst/>
                    </a:prstGeom>
                    <a:ln w="15875" cmpd="sng">
                      <a:solidFill>
                        <a:schemeClr val="accent5">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5BACC80D-4E51-E33E-B036-D7DCBF6AD50B}"/>
                        </a:ext>
                      </a:extLst>
                    </p:cNvPr>
                    <p:cNvCxnSpPr>
                      <a:cxnSpLocks/>
                      <a:stCxn id="136" idx="0"/>
                      <a:endCxn id="141" idx="4"/>
                    </p:cNvCxnSpPr>
                    <p:nvPr/>
                  </p:nvCxnSpPr>
                  <p:spPr>
                    <a:xfrm flipV="1">
                      <a:off x="6096000" y="4727153"/>
                      <a:ext cx="1199003" cy="329687"/>
                    </a:xfrm>
                    <a:prstGeom prst="line">
                      <a:avLst/>
                    </a:prstGeom>
                    <a:ln w="19050" cap="rnd" cmpd="sng">
                      <a:solidFill>
                        <a:schemeClr val="accent4">
                          <a:lumMod val="60000"/>
                          <a:lumOff val="40000"/>
                        </a:schemeClr>
                      </a:solidFill>
                      <a:beve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8E4E22EB-25DE-3F61-2968-4AA1152EA6E4}"/>
                        </a:ext>
                      </a:extLst>
                    </p:cNvPr>
                    <p:cNvCxnSpPr>
                      <a:cxnSpLocks/>
                      <a:stCxn id="137" idx="0"/>
                      <a:endCxn id="94" idx="4"/>
                    </p:cNvCxnSpPr>
                    <p:nvPr/>
                  </p:nvCxnSpPr>
                  <p:spPr>
                    <a:xfrm flipV="1">
                      <a:off x="5272209" y="4727448"/>
                      <a:ext cx="1199879" cy="329392"/>
                    </a:xfrm>
                    <a:prstGeom prst="line">
                      <a:avLst/>
                    </a:prstGeom>
                    <a:ln w="22225" cmpd="sng">
                      <a:solidFill>
                        <a:schemeClr val="accent5">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176" name="Group 175">
                  <a:extLst>
                    <a:ext uri="{FF2B5EF4-FFF2-40B4-BE49-F238E27FC236}">
                      <a16:creationId xmlns:a16="http://schemas.microsoft.com/office/drawing/2014/main" id="{A1370885-5D34-26BD-0D62-1652171998BE}"/>
                    </a:ext>
                  </a:extLst>
                </p:cNvPr>
                <p:cNvGrpSpPr/>
                <p:nvPr/>
              </p:nvGrpSpPr>
              <p:grpSpPr>
                <a:xfrm>
                  <a:off x="3672840" y="3210364"/>
                  <a:ext cx="4669309" cy="3119522"/>
                  <a:chOff x="3672840" y="3210364"/>
                  <a:chExt cx="4669309" cy="3119522"/>
                </a:xfrm>
              </p:grpSpPr>
              <p:grpSp>
                <p:nvGrpSpPr>
                  <p:cNvPr id="175" name="Group 174">
                    <a:extLst>
                      <a:ext uri="{FF2B5EF4-FFF2-40B4-BE49-F238E27FC236}">
                        <a16:creationId xmlns:a16="http://schemas.microsoft.com/office/drawing/2014/main" id="{03147176-11D0-6BD1-A02D-A08C042A63E5}"/>
                      </a:ext>
                    </a:extLst>
                  </p:cNvPr>
                  <p:cNvGrpSpPr/>
                  <p:nvPr/>
                </p:nvGrpSpPr>
                <p:grpSpPr>
                  <a:xfrm>
                    <a:off x="3672840" y="3210364"/>
                    <a:ext cx="4669309" cy="3119522"/>
                    <a:chOff x="3672840" y="3210364"/>
                    <a:chExt cx="4669309" cy="3119522"/>
                  </a:xfrm>
                </p:grpSpPr>
                <p:grpSp>
                  <p:nvGrpSpPr>
                    <p:cNvPr id="81" name="Group 80">
                      <a:extLst>
                        <a:ext uri="{FF2B5EF4-FFF2-40B4-BE49-F238E27FC236}">
                          <a16:creationId xmlns:a16="http://schemas.microsoft.com/office/drawing/2014/main" id="{F7CC6D17-1824-C900-3B40-3C99DF9284B6}"/>
                        </a:ext>
                      </a:extLst>
                    </p:cNvPr>
                    <p:cNvGrpSpPr>
                      <a:grpSpLocks noChangeAspect="1"/>
                    </p:cNvGrpSpPr>
                    <p:nvPr/>
                  </p:nvGrpSpPr>
                  <p:grpSpPr>
                    <a:xfrm>
                      <a:off x="3672840" y="3210364"/>
                      <a:ext cx="4669309" cy="3119522"/>
                      <a:chOff x="3672840" y="4113189"/>
                      <a:chExt cx="4669309" cy="3119522"/>
                    </a:xfrm>
                  </p:grpSpPr>
                  <p:grpSp>
                    <p:nvGrpSpPr>
                      <p:cNvPr id="68" name="Group 67">
                        <a:extLst>
                          <a:ext uri="{FF2B5EF4-FFF2-40B4-BE49-F238E27FC236}">
                            <a16:creationId xmlns:a16="http://schemas.microsoft.com/office/drawing/2014/main" id="{E2D4BA11-4A27-BC7D-805E-36AAD2E7D9D7}"/>
                          </a:ext>
                        </a:extLst>
                      </p:cNvPr>
                      <p:cNvGrpSpPr/>
                      <p:nvPr/>
                    </p:nvGrpSpPr>
                    <p:grpSpPr>
                      <a:xfrm>
                        <a:off x="3672840" y="4113189"/>
                        <a:ext cx="3931920" cy="365760"/>
                        <a:chOff x="3766508" y="4049391"/>
                        <a:chExt cx="3794806" cy="365984"/>
                      </a:xfrm>
                    </p:grpSpPr>
                    <p:sp>
                      <p:nvSpPr>
                        <p:cNvPr id="67" name="Rectangle 66">
                          <a:extLst>
                            <a:ext uri="{FF2B5EF4-FFF2-40B4-BE49-F238E27FC236}">
                              <a16:creationId xmlns:a16="http://schemas.microsoft.com/office/drawing/2014/main" id="{D3CD3890-B9F5-8B39-E000-0AC42CF156D9}"/>
                            </a:ext>
                          </a:extLst>
                        </p:cNvPr>
                        <p:cNvSpPr/>
                        <p:nvPr/>
                      </p:nvSpPr>
                      <p:spPr bwMode="auto">
                        <a:xfrm>
                          <a:off x="3792362" y="4095335"/>
                          <a:ext cx="3722546" cy="320040"/>
                        </a:xfrm>
                        <a:prstGeom prst="rect">
                          <a:avLst/>
                        </a:prstGeom>
                        <a:gradFill flip="none" rotWithShape="1">
                          <a:gsLst>
                            <a:gs pos="100000">
                              <a:schemeClr val="bg1">
                                <a:lumMod val="85000"/>
                              </a:schemeClr>
                            </a:gs>
                            <a:gs pos="50000">
                              <a:schemeClr val="bg1">
                                <a:lumMod val="95000"/>
                              </a:schemeClr>
                            </a:gs>
                            <a:gs pos="0">
                              <a:schemeClr val="bg1"/>
                            </a:gs>
                          </a:gsLst>
                          <a:lin ang="16200000" scaled="1"/>
                          <a:tileRect/>
                        </a:gra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grpSp>
                      <p:nvGrpSpPr>
                        <p:cNvPr id="62" name="Group 61">
                          <a:extLst>
                            <a:ext uri="{FF2B5EF4-FFF2-40B4-BE49-F238E27FC236}">
                              <a16:creationId xmlns:a16="http://schemas.microsoft.com/office/drawing/2014/main" id="{4510B42E-5967-7692-526B-75D218324F52}"/>
                            </a:ext>
                          </a:extLst>
                        </p:cNvPr>
                        <p:cNvGrpSpPr/>
                        <p:nvPr/>
                      </p:nvGrpSpPr>
                      <p:grpSpPr>
                        <a:xfrm>
                          <a:off x="3766508" y="4049391"/>
                          <a:ext cx="3794806" cy="276450"/>
                          <a:chOff x="3642045" y="4012763"/>
                          <a:chExt cx="3794806" cy="276450"/>
                        </a:xfrm>
                      </p:grpSpPr>
                      <p:sp>
                        <p:nvSpPr>
                          <p:cNvPr id="58" name="Round Single Corner Rectangle 57">
                            <a:extLst>
                              <a:ext uri="{FF2B5EF4-FFF2-40B4-BE49-F238E27FC236}">
                                <a16:creationId xmlns:a16="http://schemas.microsoft.com/office/drawing/2014/main" id="{9267CBE8-CB2F-4A59-AA2C-E14C75ACB28D}"/>
                              </a:ext>
                            </a:extLst>
                          </p:cNvPr>
                          <p:cNvSpPr/>
                          <p:nvPr/>
                        </p:nvSpPr>
                        <p:spPr bwMode="auto">
                          <a:xfrm>
                            <a:off x="7363699" y="4014893"/>
                            <a:ext cx="73152" cy="274320"/>
                          </a:xfrm>
                          <a:prstGeom prst="round1Rect">
                            <a:avLst>
                              <a:gd name="adj" fmla="val 49696"/>
                            </a:avLst>
                          </a:prstGeom>
                          <a:solidFill>
                            <a:schemeClr val="bg1">
                              <a:lumMod val="50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60" name="Rectangle 59">
                            <a:extLst>
                              <a:ext uri="{FF2B5EF4-FFF2-40B4-BE49-F238E27FC236}">
                                <a16:creationId xmlns:a16="http://schemas.microsoft.com/office/drawing/2014/main" id="{7752C95E-5C5F-5254-A38C-C0F0615AB189}"/>
                              </a:ext>
                            </a:extLst>
                          </p:cNvPr>
                          <p:cNvSpPr/>
                          <p:nvPr/>
                        </p:nvSpPr>
                        <p:spPr bwMode="auto">
                          <a:xfrm>
                            <a:off x="3709881" y="4013871"/>
                            <a:ext cx="3657600" cy="73152"/>
                          </a:xfrm>
                          <a:prstGeom prst="rect">
                            <a:avLst/>
                          </a:prstGeom>
                          <a:solidFill>
                            <a:schemeClr val="bg1">
                              <a:lumMod val="50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61" name="Round Single Corner Rectangle 60">
                            <a:extLst>
                              <a:ext uri="{FF2B5EF4-FFF2-40B4-BE49-F238E27FC236}">
                                <a16:creationId xmlns:a16="http://schemas.microsoft.com/office/drawing/2014/main" id="{0D812ED8-9A68-29ED-FC54-0C1053A76C4F}"/>
                              </a:ext>
                            </a:extLst>
                          </p:cNvPr>
                          <p:cNvSpPr/>
                          <p:nvPr/>
                        </p:nvSpPr>
                        <p:spPr bwMode="auto">
                          <a:xfrm flipH="1">
                            <a:off x="3642045" y="4012763"/>
                            <a:ext cx="73152" cy="274320"/>
                          </a:xfrm>
                          <a:prstGeom prst="round1Rect">
                            <a:avLst>
                              <a:gd name="adj" fmla="val 49696"/>
                            </a:avLst>
                          </a:prstGeom>
                          <a:solidFill>
                            <a:schemeClr val="bg1">
                              <a:lumMod val="50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grpSp>
                  </p:grpSp>
                  <p:grpSp>
                    <p:nvGrpSpPr>
                      <p:cNvPr id="79" name="Group 78">
                        <a:extLst>
                          <a:ext uri="{FF2B5EF4-FFF2-40B4-BE49-F238E27FC236}">
                            <a16:creationId xmlns:a16="http://schemas.microsoft.com/office/drawing/2014/main" id="{07975512-3AC8-337E-E5BE-ED1492A5BF23}"/>
                          </a:ext>
                        </a:extLst>
                      </p:cNvPr>
                      <p:cNvGrpSpPr/>
                      <p:nvPr/>
                    </p:nvGrpSpPr>
                    <p:grpSpPr>
                      <a:xfrm>
                        <a:off x="3849850" y="4333681"/>
                        <a:ext cx="4492299" cy="2899030"/>
                        <a:chOff x="3849850" y="4333681"/>
                        <a:chExt cx="4492299" cy="2899030"/>
                      </a:xfrm>
                    </p:grpSpPr>
                    <p:grpSp>
                      <p:nvGrpSpPr>
                        <p:cNvPr id="37" name="Group 36">
                          <a:extLst>
                            <a:ext uri="{FF2B5EF4-FFF2-40B4-BE49-F238E27FC236}">
                              <a16:creationId xmlns:a16="http://schemas.microsoft.com/office/drawing/2014/main" id="{5BF2B9C5-6280-849F-5EAB-36945D04663F}"/>
                            </a:ext>
                          </a:extLst>
                        </p:cNvPr>
                        <p:cNvGrpSpPr/>
                        <p:nvPr/>
                      </p:nvGrpSpPr>
                      <p:grpSpPr>
                        <a:xfrm>
                          <a:off x="3849850" y="4333681"/>
                          <a:ext cx="4492299" cy="816428"/>
                          <a:chOff x="4083556" y="4358752"/>
                          <a:chExt cx="3632846" cy="660233"/>
                        </a:xfrm>
                      </p:grpSpPr>
                      <p:cxnSp>
                        <p:nvCxnSpPr>
                          <p:cNvPr id="40" name="Straight Connector 39">
                            <a:extLst>
                              <a:ext uri="{FF2B5EF4-FFF2-40B4-BE49-F238E27FC236}">
                                <a16:creationId xmlns:a16="http://schemas.microsoft.com/office/drawing/2014/main" id="{22EDFB61-C2C6-70DD-C367-43C409883888}"/>
                              </a:ext>
                            </a:extLst>
                          </p:cNvPr>
                          <p:cNvCxnSpPr>
                            <a:cxnSpLocks/>
                            <a:stCxn id="96" idx="0"/>
                            <a:endCxn id="46" idx="4"/>
                          </p:cNvCxnSpPr>
                          <p:nvPr/>
                        </p:nvCxnSpPr>
                        <p:spPr>
                          <a:xfrm flipV="1">
                            <a:off x="5541950" y="4751498"/>
                            <a:ext cx="1978726" cy="263869"/>
                          </a:xfrm>
                          <a:prstGeom prst="line">
                            <a:avLst/>
                          </a:prstGeom>
                          <a:ln w="19050" cap="rnd" cmpd="sng">
                            <a:solidFill>
                              <a:schemeClr val="accent4">
                                <a:lumMod val="60000"/>
                                <a:lumOff val="40000"/>
                              </a:schemeClr>
                            </a:solidFill>
                            <a:bevel/>
                          </a:ln>
                          <a:effectLst/>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21F81ABF-E32C-9318-40DD-ADE5E218C9EA}"/>
                              </a:ext>
                            </a:extLst>
                          </p:cNvPr>
                          <p:cNvGrpSpPr>
                            <a:grpSpLocks noChangeAspect="1"/>
                          </p:cNvGrpSpPr>
                          <p:nvPr/>
                        </p:nvGrpSpPr>
                        <p:grpSpPr>
                          <a:xfrm>
                            <a:off x="4083556" y="4358752"/>
                            <a:ext cx="3632846" cy="660233"/>
                            <a:chOff x="3989531" y="4456430"/>
                            <a:chExt cx="2578017" cy="468529"/>
                          </a:xfrm>
                        </p:grpSpPr>
                        <p:grpSp>
                          <p:nvGrpSpPr>
                            <p:cNvPr id="41" name="Group 40">
                              <a:extLst>
                                <a:ext uri="{FF2B5EF4-FFF2-40B4-BE49-F238E27FC236}">
                                  <a16:creationId xmlns:a16="http://schemas.microsoft.com/office/drawing/2014/main" id="{0C16D2E4-B856-5C07-7C46-F50FC2DDE3DC}"/>
                                </a:ext>
                              </a:extLst>
                            </p:cNvPr>
                            <p:cNvGrpSpPr/>
                            <p:nvPr/>
                          </p:nvGrpSpPr>
                          <p:grpSpPr>
                            <a:xfrm>
                              <a:off x="4128428" y="4456445"/>
                              <a:ext cx="2439120" cy="468514"/>
                              <a:chOff x="4128428" y="4456445"/>
                              <a:chExt cx="2439120" cy="468514"/>
                            </a:xfrm>
                          </p:grpSpPr>
                          <p:grpSp>
                            <p:nvGrpSpPr>
                              <p:cNvPr id="45" name="Group 44">
                                <a:extLst>
                                  <a:ext uri="{FF2B5EF4-FFF2-40B4-BE49-F238E27FC236}">
                                    <a16:creationId xmlns:a16="http://schemas.microsoft.com/office/drawing/2014/main" id="{86AFC7A8-F76F-8460-0F08-1C2DFE5EFBD7}"/>
                                  </a:ext>
                                </a:extLst>
                              </p:cNvPr>
                              <p:cNvGrpSpPr>
                                <a:grpSpLocks noChangeAspect="1"/>
                              </p:cNvGrpSpPr>
                              <p:nvPr/>
                            </p:nvGrpSpPr>
                            <p:grpSpPr>
                              <a:xfrm rot="16200000" flipH="1">
                                <a:off x="4801915" y="3782958"/>
                                <a:ext cx="468514" cy="1815488"/>
                                <a:chOff x="2421368" y="5088358"/>
                                <a:chExt cx="307733" cy="1195207"/>
                              </a:xfrm>
                            </p:grpSpPr>
                            <p:cxnSp>
                              <p:nvCxnSpPr>
                                <p:cNvPr id="49" name="Straight Connector 48">
                                  <a:extLst>
                                    <a:ext uri="{FF2B5EF4-FFF2-40B4-BE49-F238E27FC236}">
                                      <a16:creationId xmlns:a16="http://schemas.microsoft.com/office/drawing/2014/main" id="{056A39E5-E7D3-5108-DD9A-04ADFE479C0E}"/>
                                    </a:ext>
                                  </a:extLst>
                                </p:cNvPr>
                                <p:cNvCxnSpPr>
                                  <a:cxnSpLocks/>
                                  <a:stCxn id="43" idx="6"/>
                                  <a:endCxn id="95" idx="0"/>
                                </p:cNvCxnSpPr>
                                <p:nvPr/>
                              </p:nvCxnSpPr>
                              <p:spPr>
                                <a:xfrm rot="16200000">
                                  <a:off x="2521765" y="5473542"/>
                                  <a:ext cx="289989" cy="124681"/>
                                </a:xfrm>
                                <a:prstGeom prst="line">
                                  <a:avLst/>
                                </a:prstGeom>
                                <a:ln w="19050" cap="rnd" cmpd="sng">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4315CC05-7B1F-82A2-8AA6-61F3E0E5566C}"/>
                                    </a:ext>
                                  </a:extLst>
                                </p:cNvPr>
                                <p:cNvCxnSpPr>
                                  <a:cxnSpLocks/>
                                  <a:stCxn id="95" idx="0"/>
                                  <a:endCxn id="42" idx="6"/>
                                </p:cNvCxnSpPr>
                                <p:nvPr/>
                              </p:nvCxnSpPr>
                              <p:spPr>
                                <a:xfrm rot="16200000" flipV="1">
                                  <a:off x="2515599" y="5177387"/>
                                  <a:ext cx="302532" cy="124473"/>
                                </a:xfrm>
                                <a:prstGeom prst="line">
                                  <a:avLst/>
                                </a:prstGeom>
                                <a:ln w="19050" cap="rnd" cmpd="sng">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93FCB573-A6ED-96F1-44FE-FDABB24B094B}"/>
                                    </a:ext>
                                  </a:extLst>
                                </p:cNvPr>
                                <p:cNvCxnSpPr>
                                  <a:cxnSpLocks/>
                                  <a:stCxn id="52" idx="6"/>
                                </p:cNvCxnSpPr>
                                <p:nvPr/>
                              </p:nvCxnSpPr>
                              <p:spPr>
                                <a:xfrm rot="16200000" flipH="1">
                                  <a:off x="2523331" y="5470271"/>
                                  <a:ext cx="277575" cy="115740"/>
                                </a:xfrm>
                                <a:prstGeom prst="line">
                                  <a:avLst/>
                                </a:prstGeom>
                                <a:ln w="19050" cap="rnd" cmpd="sng">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47" name="Group 46">
                                  <a:extLst>
                                    <a:ext uri="{FF2B5EF4-FFF2-40B4-BE49-F238E27FC236}">
                                      <a16:creationId xmlns:a16="http://schemas.microsoft.com/office/drawing/2014/main" id="{1AEE9AA9-FE22-1549-D719-DD91132476FE}"/>
                                    </a:ext>
                                  </a:extLst>
                                </p:cNvPr>
                                <p:cNvGrpSpPr/>
                                <p:nvPr/>
                              </p:nvGrpSpPr>
                              <p:grpSpPr>
                                <a:xfrm>
                                  <a:off x="2421368" y="5297913"/>
                                  <a:ext cx="182883" cy="775402"/>
                                  <a:chOff x="2421368" y="5313788"/>
                                  <a:chExt cx="182883" cy="775402"/>
                                </a:xfrm>
                              </p:grpSpPr>
                              <p:sp>
                                <p:nvSpPr>
                                  <p:cNvPr id="52" name="Oval 51">
                                    <a:extLst>
                                      <a:ext uri="{FF2B5EF4-FFF2-40B4-BE49-F238E27FC236}">
                                        <a16:creationId xmlns:a16="http://schemas.microsoft.com/office/drawing/2014/main" id="{BF07D085-59AE-C81A-3EC2-27DCEDB72E82}"/>
                                      </a:ext>
                                    </a:extLst>
                                  </p:cNvPr>
                                  <p:cNvSpPr/>
                                  <p:nvPr/>
                                </p:nvSpPr>
                                <p:spPr bwMode="auto">
                                  <a:xfrm>
                                    <a:off x="2421368" y="5313788"/>
                                    <a:ext cx="182880" cy="182880"/>
                                  </a:xfrm>
                                  <a:prstGeom prst="ellipse">
                                    <a:avLst/>
                                  </a:prstGeom>
                                  <a:solidFill>
                                    <a:schemeClr val="accent2">
                                      <a:lumMod val="60000"/>
                                      <a:lumOff val="40000"/>
                                    </a:schemeClr>
                                  </a:solidFill>
                                  <a:ln w="3175">
                                    <a:solidFill>
                                      <a:schemeClr val="accent2">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vert" lIns="45720" tIns="18288" rIns="0" bIns="0" rtlCol="0" anchor="ctr" anchorCtr="0">
                                    <a:prstTxWarp prst="textNoShape">
                                      <a:avLst/>
                                    </a:prstTxWarp>
                                  </a:bodyPr>
                                  <a:lstStyle/>
                                  <a:p>
                                    <a:pPr algn="ctr">
                                      <a:spcBef>
                                        <a:spcPct val="0"/>
                                      </a:spcBef>
                                    </a:pPr>
                                    <a:r>
                                      <a:rPr lang="en-US" sz="1600" b="1">
                                        <a:solidFill>
                                          <a:schemeClr val="accent2">
                                            <a:lumMod val="75000"/>
                                          </a:schemeClr>
                                        </a:solidFill>
                                        <a:latin typeface="Franklin Gothic Demi" panose="020B0603020102020204" pitchFamily="34" charset="0"/>
                                        <a:ea typeface="Krungthep" panose="02000400000000000000" pitchFamily="2" charset="-34"/>
                                        <a:cs typeface="Krungthep" panose="02000400000000000000" pitchFamily="2" charset="-34"/>
                                      </a:rPr>
                                      <a:t>x</a:t>
                                    </a:r>
                                    <a:r>
                                      <a:rPr lang="en-US" sz="1600" b="1" baseline="-25000">
                                        <a:solidFill>
                                          <a:schemeClr val="accent2">
                                            <a:lumMod val="75000"/>
                                          </a:schemeClr>
                                        </a:solidFill>
                                        <a:latin typeface="Franklin Gothic Demi" panose="020B0603020102020204" pitchFamily="34" charset="0"/>
                                        <a:ea typeface="Krungthep" panose="02000400000000000000" pitchFamily="2" charset="-34"/>
                                        <a:cs typeface="Krungthep" panose="02000400000000000000" pitchFamily="2" charset="-34"/>
                                      </a:rPr>
                                      <a:t>2</a:t>
                                    </a:r>
                                    <a:endParaRPr lang="en-US" sz="1600" b="1">
                                      <a:solidFill>
                                        <a:schemeClr val="accent2">
                                          <a:lumMod val="75000"/>
                                        </a:schemeClr>
                                      </a:solidFill>
                                      <a:latin typeface="Franklin Gothic Demi" panose="020B0603020102020204" pitchFamily="34" charset="0"/>
                                      <a:ea typeface="Krungthep" panose="02000400000000000000" pitchFamily="2" charset="-34"/>
                                      <a:cs typeface="Krungthep" panose="02000400000000000000" pitchFamily="2" charset="-34"/>
                                    </a:endParaRPr>
                                  </a:p>
                                </p:txBody>
                              </p:sp>
                              <p:sp>
                                <p:nvSpPr>
                                  <p:cNvPr id="53" name="Oval 52">
                                    <a:extLst>
                                      <a:ext uri="{FF2B5EF4-FFF2-40B4-BE49-F238E27FC236}">
                                        <a16:creationId xmlns:a16="http://schemas.microsoft.com/office/drawing/2014/main" id="{BBA93930-E7F9-ECFF-9392-D110DD0B4DF2}"/>
                                      </a:ext>
                                    </a:extLst>
                                  </p:cNvPr>
                                  <p:cNvSpPr/>
                                  <p:nvPr/>
                                </p:nvSpPr>
                                <p:spPr bwMode="auto">
                                  <a:xfrm rot="16200000">
                                    <a:off x="2421365" y="5906304"/>
                                    <a:ext cx="183096" cy="182676"/>
                                  </a:xfrm>
                                  <a:prstGeom prst="ellipse">
                                    <a:avLst/>
                                  </a:prstGeom>
                                  <a:solidFill>
                                    <a:schemeClr val="bg1">
                                      <a:alpha val="0"/>
                                    </a:schemeClr>
                                  </a:solidFill>
                                  <a:ln w="3175">
                                    <a:noFill/>
                                    <a:headEnd/>
                                    <a:tailEnd/>
                                  </a:ln>
                                  <a:effectLst/>
                                </p:spPr>
                                <p:style>
                                  <a:lnRef idx="1">
                                    <a:schemeClr val="accent1"/>
                                  </a:lnRef>
                                  <a:fillRef idx="2">
                                    <a:schemeClr val="accent1"/>
                                  </a:fillRef>
                                  <a:effectRef idx="1">
                                    <a:schemeClr val="accent1"/>
                                  </a:effectRef>
                                  <a:fontRef idx="minor">
                                    <a:schemeClr val="dk1"/>
                                  </a:fontRef>
                                </p:style>
                                <p:txBody>
                                  <a:bodyPr lIns="0" tIns="0" rIns="18288" bIns="91440" rtlCol="0" anchor="ctr" anchorCtr="0">
                                    <a:prstTxWarp prst="textNoShape">
                                      <a:avLst/>
                                    </a:prstTxWarp>
                                  </a:bodyPr>
                                  <a:lstStyle/>
                                  <a:p>
                                    <a:pPr algn="ctr">
                                      <a:spcBef>
                                        <a:spcPct val="0"/>
                                      </a:spcBef>
                                    </a:pPr>
                                    <a:r>
                                      <a:rPr lang="en-US" sz="1600">
                                        <a:solidFill>
                                          <a:srgbClr val="000000"/>
                                        </a:solidFill>
                                      </a:rPr>
                                      <a:t>…</a:t>
                                    </a:r>
                                  </a:p>
                                </p:txBody>
                              </p:sp>
                            </p:grpSp>
                            <p:cxnSp>
                              <p:nvCxnSpPr>
                                <p:cNvPr id="51" name="Straight Connector 50">
                                  <a:extLst>
                                    <a:ext uri="{FF2B5EF4-FFF2-40B4-BE49-F238E27FC236}">
                                      <a16:creationId xmlns:a16="http://schemas.microsoft.com/office/drawing/2014/main" id="{C428EACC-71C5-9002-79F3-F03E1E1212F5}"/>
                                    </a:ext>
                                  </a:extLst>
                                </p:cNvPr>
                                <p:cNvCxnSpPr>
                                  <a:cxnSpLocks/>
                                  <a:endCxn id="96" idx="0"/>
                                </p:cNvCxnSpPr>
                                <p:nvPr/>
                              </p:nvCxnSpPr>
                              <p:spPr>
                                <a:xfrm rot="16200000">
                                  <a:off x="2365095" y="5921247"/>
                                  <a:ext cx="605306" cy="119330"/>
                                </a:xfrm>
                                <a:prstGeom prst="line">
                                  <a:avLst/>
                                </a:prstGeom>
                                <a:solidFill>
                                  <a:srgbClr val="D99694"/>
                                </a:solidFill>
                                <a:ln w="19050" cap="rnd" cmpd="sng">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46" name="Oval 45">
                                <a:extLst>
                                  <a:ext uri="{FF2B5EF4-FFF2-40B4-BE49-F238E27FC236}">
                                    <a16:creationId xmlns:a16="http://schemas.microsoft.com/office/drawing/2014/main" id="{BE3096DA-6334-9447-5E40-C9A461C9E90E}"/>
                                  </a:ext>
                                </a:extLst>
                              </p:cNvPr>
                              <p:cNvSpPr/>
                              <p:nvPr/>
                            </p:nvSpPr>
                            <p:spPr bwMode="auto">
                              <a:xfrm flipH="1">
                                <a:off x="6289758" y="4456706"/>
                                <a:ext cx="277790" cy="278429"/>
                              </a:xfrm>
                              <a:prstGeom prst="ellipse">
                                <a:avLst/>
                              </a:prstGeom>
                              <a:solidFill>
                                <a:schemeClr val="accent4">
                                  <a:lumMod val="60000"/>
                                  <a:lumOff val="40000"/>
                                </a:schemeClr>
                              </a:solidFill>
                              <a:ln w="3175">
                                <a:solidFill>
                                  <a:schemeClr val="accent4">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b="1">
                                    <a:solidFill>
                                      <a:schemeClr val="accent4">
                                        <a:lumMod val="50000"/>
                                      </a:schemeClr>
                                    </a:solidFill>
                                    <a:latin typeface="Franklin Gothic Heavy" panose="020B0603020102020204" pitchFamily="34" charset="0"/>
                                  </a:rPr>
                                  <a:t>b</a:t>
                                </a:r>
                              </a:p>
                            </p:txBody>
                          </p:sp>
                        </p:grpSp>
                        <p:sp>
                          <p:nvSpPr>
                            <p:cNvPr id="42" name="Oval 41">
                              <a:extLst>
                                <a:ext uri="{FF2B5EF4-FFF2-40B4-BE49-F238E27FC236}">
                                  <a16:creationId xmlns:a16="http://schemas.microsoft.com/office/drawing/2014/main" id="{D1F8017A-67E9-9B82-5E76-B8459486496A}"/>
                                </a:ext>
                              </a:extLst>
                            </p:cNvPr>
                            <p:cNvSpPr/>
                            <p:nvPr/>
                          </p:nvSpPr>
                          <p:spPr bwMode="auto">
                            <a:xfrm rot="16200000" flipH="1">
                              <a:off x="3989211" y="4457343"/>
                              <a:ext cx="278429" cy="277790"/>
                            </a:xfrm>
                            <a:prstGeom prst="ellipse">
                              <a:avLst/>
                            </a:prstGeom>
                            <a:solidFill>
                              <a:srgbClr val="D99694"/>
                            </a:solidFill>
                            <a:ln w="3175">
                              <a:solidFill>
                                <a:srgbClr val="953735"/>
                              </a:solidFill>
                              <a:headEnd/>
                              <a:tailEnd/>
                            </a:ln>
                            <a:effectLst/>
                          </p:spPr>
                          <p:style>
                            <a:lnRef idx="1">
                              <a:schemeClr val="accent1"/>
                            </a:lnRef>
                            <a:fillRef idx="2">
                              <a:schemeClr val="accent1"/>
                            </a:fillRef>
                            <a:effectRef idx="1">
                              <a:schemeClr val="accent1"/>
                            </a:effectRef>
                            <a:fontRef idx="minor">
                              <a:schemeClr val="dk1"/>
                            </a:fontRef>
                          </p:style>
                          <p:txBody>
                            <a:bodyPr vert="vert" lIns="45720" tIns="18288" rIns="0" bIns="0" rtlCol="0" anchor="ctr" anchorCtr="0">
                              <a:prstTxWarp prst="textNoShape">
                                <a:avLst/>
                              </a:prstTxWarp>
                            </a:bodyPr>
                            <a:lstStyle/>
                            <a:p>
                              <a:pPr algn="ctr">
                                <a:spcBef>
                                  <a:spcPct val="0"/>
                                </a:spcBef>
                              </a:pPr>
                              <a:r>
                                <a:rPr lang="en-US" sz="1600" b="1">
                                  <a:solidFill>
                                    <a:srgbClr val="953735"/>
                                  </a:solidFill>
                                  <a:latin typeface="Franklin Gothic Demi" panose="020B0603020102020204" pitchFamily="34" charset="0"/>
                                </a:rPr>
                                <a:t>x</a:t>
                              </a:r>
                              <a:r>
                                <a:rPr lang="en-US" sz="1600" b="1" baseline="-25000">
                                  <a:solidFill>
                                    <a:srgbClr val="953735"/>
                                  </a:solidFill>
                                  <a:latin typeface="Franklin Gothic Demi" panose="020B0603020102020204" pitchFamily="34" charset="0"/>
                                </a:rPr>
                                <a:t>1</a:t>
                              </a:r>
                              <a:endParaRPr lang="en-US" sz="1600" b="1">
                                <a:solidFill>
                                  <a:srgbClr val="953735"/>
                                </a:solidFill>
                                <a:latin typeface="Franklin Gothic Demi" panose="020B0603020102020204" pitchFamily="34" charset="0"/>
                              </a:endParaRPr>
                            </a:p>
                          </p:txBody>
                        </p:sp>
                        <p:sp>
                          <p:nvSpPr>
                            <p:cNvPr id="44" name="Oval 43">
                              <a:extLst>
                                <a:ext uri="{FF2B5EF4-FFF2-40B4-BE49-F238E27FC236}">
                                  <a16:creationId xmlns:a16="http://schemas.microsoft.com/office/drawing/2014/main" id="{596CA1F9-B0A6-1548-48BF-75AB423DD2BC}"/>
                                </a:ext>
                              </a:extLst>
                            </p:cNvPr>
                            <p:cNvSpPr/>
                            <p:nvPr/>
                          </p:nvSpPr>
                          <p:spPr bwMode="auto">
                            <a:xfrm rot="16200000" flipH="1">
                              <a:off x="5792106" y="4456750"/>
                              <a:ext cx="278429" cy="277790"/>
                            </a:xfrm>
                            <a:prstGeom prst="ellipse">
                              <a:avLst/>
                            </a:prstGeom>
                            <a:solidFill>
                              <a:schemeClr val="accent2">
                                <a:lumMod val="60000"/>
                                <a:lumOff val="40000"/>
                              </a:schemeClr>
                            </a:solidFill>
                            <a:ln w="3175">
                              <a:solidFill>
                                <a:schemeClr val="accent2">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vert" lIns="45720" tIns="18288" rIns="0" bIns="0" rtlCol="0" anchor="ctr" anchorCtr="0">
                              <a:prstTxWarp prst="textNoShape">
                                <a:avLst/>
                              </a:prstTxWarp>
                            </a:bodyPr>
                            <a:lstStyle/>
                            <a:p>
                              <a:pPr algn="ctr">
                                <a:spcBef>
                                  <a:spcPct val="0"/>
                                </a:spcBef>
                              </a:pPr>
                              <a:r>
                                <a:rPr lang="en-US" sz="1600" b="1">
                                  <a:solidFill>
                                    <a:schemeClr val="accent2">
                                      <a:lumMod val="75000"/>
                                    </a:schemeClr>
                                  </a:solidFill>
                                  <a:latin typeface="Franklin Gothic Demi" panose="020B0603020102020204" pitchFamily="34" charset="0"/>
                                  <a:ea typeface="Open Sans" panose="020B0606030504020204" pitchFamily="34" charset="0"/>
                                  <a:cs typeface="Consolas" panose="020B0609020204030204" pitchFamily="49" charset="0"/>
                                </a:rPr>
                                <a:t>x</a:t>
                              </a:r>
                              <a:r>
                                <a:rPr lang="en-US" sz="1600" b="1" baseline="-25000">
                                  <a:solidFill>
                                    <a:schemeClr val="accent2">
                                      <a:lumMod val="75000"/>
                                    </a:schemeClr>
                                  </a:solidFill>
                                  <a:latin typeface="Franklin Gothic Demi" panose="020B0603020102020204" pitchFamily="34" charset="0"/>
                                  <a:ea typeface="Open Sans" panose="020B0606030504020204" pitchFamily="34" charset="0"/>
                                  <a:cs typeface="Consolas" panose="020B0609020204030204" pitchFamily="49" charset="0"/>
                                </a:rPr>
                                <a:t>N</a:t>
                              </a:r>
                              <a:endParaRPr lang="en-US" sz="1600" b="1">
                                <a:solidFill>
                                  <a:schemeClr val="accent2">
                                    <a:lumMod val="75000"/>
                                  </a:schemeClr>
                                </a:solidFill>
                                <a:latin typeface="Franklin Gothic Demi" panose="020B0603020102020204" pitchFamily="34" charset="0"/>
                                <a:ea typeface="Open Sans" panose="020B0606030504020204" pitchFamily="34" charset="0"/>
                                <a:cs typeface="Consolas" panose="020B0609020204030204" pitchFamily="49" charset="0"/>
                              </a:endParaRPr>
                            </a:p>
                          </p:txBody>
                        </p:sp>
                        <p:sp>
                          <p:nvSpPr>
                            <p:cNvPr id="43" name="Oval 42">
                              <a:extLst>
                                <a:ext uri="{FF2B5EF4-FFF2-40B4-BE49-F238E27FC236}">
                                  <a16:creationId xmlns:a16="http://schemas.microsoft.com/office/drawing/2014/main" id="{80EA62F2-F0EF-E232-1F36-B4025036DE6E}"/>
                                </a:ext>
                              </a:extLst>
                            </p:cNvPr>
                            <p:cNvSpPr/>
                            <p:nvPr/>
                          </p:nvSpPr>
                          <p:spPr bwMode="auto">
                            <a:xfrm rot="16200000" flipH="1">
                              <a:off x="4889235" y="4457025"/>
                              <a:ext cx="278429" cy="277790"/>
                            </a:xfrm>
                            <a:prstGeom prst="ellipse">
                              <a:avLst/>
                            </a:prstGeom>
                            <a:solidFill>
                              <a:srgbClr val="D99694"/>
                            </a:solidFill>
                            <a:ln w="3175">
                              <a:solidFill>
                                <a:srgbClr val="953735"/>
                              </a:solidFill>
                              <a:headEnd/>
                              <a:tailEnd/>
                            </a:ln>
                            <a:effectLst/>
                          </p:spPr>
                          <p:style>
                            <a:lnRef idx="1">
                              <a:schemeClr val="accent1"/>
                            </a:lnRef>
                            <a:fillRef idx="2">
                              <a:schemeClr val="accent1"/>
                            </a:fillRef>
                            <a:effectRef idx="1">
                              <a:schemeClr val="accent1"/>
                            </a:effectRef>
                            <a:fontRef idx="minor">
                              <a:schemeClr val="dk1"/>
                            </a:fontRef>
                          </p:style>
                          <p:txBody>
                            <a:bodyPr vert="vert" lIns="45720" tIns="18288" rIns="0" bIns="0" rtlCol="0" anchor="ctr" anchorCtr="0">
                              <a:prstTxWarp prst="textNoShape">
                                <a:avLst/>
                              </a:prstTxWarp>
                            </a:bodyPr>
                            <a:lstStyle/>
                            <a:p>
                              <a:pPr algn="ctr">
                                <a:spcBef>
                                  <a:spcPct val="0"/>
                                </a:spcBef>
                              </a:pPr>
                              <a:r>
                                <a:rPr lang="en-US" sz="1600" b="1">
                                  <a:solidFill>
                                    <a:srgbClr val="953735"/>
                                  </a:solidFill>
                                  <a:latin typeface="Franklin Gothic Demi" panose="020B0603020102020204" pitchFamily="34" charset="0"/>
                                </a:rPr>
                                <a:t>x</a:t>
                              </a:r>
                              <a:r>
                                <a:rPr lang="en-US" sz="1600" b="1" baseline="-25000">
                                  <a:solidFill>
                                    <a:srgbClr val="953735"/>
                                  </a:solidFill>
                                  <a:latin typeface="Franklin Gothic Demi" panose="020B0603020102020204" pitchFamily="34" charset="0"/>
                                </a:rPr>
                                <a:t>3</a:t>
                              </a:r>
                              <a:endParaRPr lang="en-US" sz="1600" b="1">
                                <a:solidFill>
                                  <a:srgbClr val="953735"/>
                                </a:solidFill>
                                <a:latin typeface="Franklin Gothic Demi" panose="020B0603020102020204" pitchFamily="34" charset="0"/>
                              </a:endParaRPr>
                            </a:p>
                          </p:txBody>
                        </p:sp>
                      </p:grpSp>
                    </p:grpSp>
                    <p:sp>
                      <p:nvSpPr>
                        <p:cNvPr id="69" name="Rounded Rectangle 68">
                          <a:extLst>
                            <a:ext uri="{FF2B5EF4-FFF2-40B4-BE49-F238E27FC236}">
                              <a16:creationId xmlns:a16="http://schemas.microsoft.com/office/drawing/2014/main" id="{997ECCAF-B181-ADBA-4FC6-D9FFE8730C14}"/>
                            </a:ext>
                          </a:extLst>
                        </p:cNvPr>
                        <p:cNvSpPr/>
                        <p:nvPr/>
                      </p:nvSpPr>
                      <p:spPr bwMode="auto">
                        <a:xfrm>
                          <a:off x="5519002" y="6748079"/>
                          <a:ext cx="484632" cy="484632"/>
                        </a:xfrm>
                        <a:prstGeom prst="roundRect">
                          <a:avLst>
                            <a:gd name="adj" fmla="val 11136"/>
                          </a:avLst>
                        </a:prstGeom>
                        <a:solidFill>
                          <a:srgbClr val="B3A3C7"/>
                        </a:solidFill>
                        <a:ln>
                          <a:solidFill>
                            <a:srgbClr val="604A7B"/>
                          </a:solidFill>
                          <a:headEnd/>
                          <a:tailEnd/>
                        </a:ln>
                        <a:effectLst/>
                      </p:spPr>
                      <p:style>
                        <a:lnRef idx="1">
                          <a:schemeClr val="accent1"/>
                        </a:lnRef>
                        <a:fillRef idx="2">
                          <a:schemeClr val="accent1"/>
                        </a:fillRef>
                        <a:effectRef idx="1">
                          <a:schemeClr val="accent1"/>
                        </a:effectRef>
                        <a:fontRef idx="minor">
                          <a:schemeClr val="dk1"/>
                        </a:fontRef>
                      </p:style>
                      <p:txBody>
                        <a:bodyPr lIns="18288" tIns="91440" rIns="0" bIns="137160" rtlCol="0" anchor="ctr" anchorCtr="0">
                          <a:prstTxWarp prst="textNoShape">
                            <a:avLst/>
                          </a:prstTxWarp>
                        </a:bodyPr>
                        <a:lstStyle/>
                        <a:p>
                          <a:pPr algn="ctr">
                            <a:spcBef>
                              <a:spcPct val="0"/>
                            </a:spcBef>
                          </a:pPr>
                          <a:r>
                            <a:rPr lang="el-GR" sz="2000" b="1">
                              <a:solidFill>
                                <a:srgbClr val="604A7B"/>
                              </a:solidFill>
                              <a:latin typeface="Franklin Gothic Demi" panose="020B0603020102020204" pitchFamily="34" charset="0"/>
                            </a:rPr>
                            <a:t>σ</a:t>
                          </a:r>
                          <a:endParaRPr lang="en-US" sz="2000" b="1">
                            <a:solidFill>
                              <a:srgbClr val="604A7B"/>
                            </a:solidFill>
                            <a:latin typeface="Franklin Gothic Demi" panose="020B0603020102020204" pitchFamily="34" charset="0"/>
                          </a:endParaRPr>
                        </a:p>
                      </p:txBody>
                    </p:sp>
                  </p:grpSp>
                </p:grpSp>
                <p:sp>
                  <p:nvSpPr>
                    <p:cNvPr id="142" name="Oval 141">
                      <a:extLst>
                        <a:ext uri="{FF2B5EF4-FFF2-40B4-BE49-F238E27FC236}">
                          <a16:creationId xmlns:a16="http://schemas.microsoft.com/office/drawing/2014/main" id="{65890014-F79F-424E-124D-DEC14AA83B98}"/>
                        </a:ext>
                      </a:extLst>
                    </p:cNvPr>
                    <p:cNvSpPr/>
                    <p:nvPr/>
                  </p:nvSpPr>
                  <p:spPr bwMode="auto">
                    <a:xfrm flipH="1">
                      <a:off x="6677475" y="5051789"/>
                      <a:ext cx="484060" cy="485174"/>
                    </a:xfrm>
                    <a:prstGeom prst="ellipse">
                      <a:avLst/>
                    </a:prstGeom>
                    <a:solidFill>
                      <a:schemeClr val="accent4">
                        <a:lumMod val="60000"/>
                        <a:lumOff val="40000"/>
                      </a:schemeClr>
                    </a:solidFill>
                    <a:ln w="3175">
                      <a:solidFill>
                        <a:schemeClr val="accent4">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b="1">
                          <a:solidFill>
                            <a:schemeClr val="accent4">
                              <a:lumMod val="50000"/>
                            </a:schemeClr>
                          </a:solidFill>
                          <a:latin typeface="Franklin Gothic Heavy" panose="020B0603020102020204" pitchFamily="34" charset="0"/>
                        </a:rPr>
                        <a:t>b</a:t>
                      </a:r>
                    </a:p>
                  </p:txBody>
                </p:sp>
                <p:sp>
                  <p:nvSpPr>
                    <p:cNvPr id="96" name="Oval 95">
                      <a:extLst>
                        <a:ext uri="{FF2B5EF4-FFF2-40B4-BE49-F238E27FC236}">
                          <a16:creationId xmlns:a16="http://schemas.microsoft.com/office/drawing/2014/main" id="{2E158DD2-A8F2-FA83-2EDF-19ED3ED17E3A}"/>
                        </a:ext>
                      </a:extLst>
                    </p:cNvPr>
                    <p:cNvSpPr/>
                    <p:nvPr/>
                  </p:nvSpPr>
                  <p:spPr bwMode="auto">
                    <a:xfrm>
                      <a:off x="5410953" y="4242816"/>
                      <a:ext cx="484632" cy="484632"/>
                    </a:xfrm>
                    <a:prstGeom prst="ellipse">
                      <a:avLst/>
                    </a:prstGeom>
                    <a:solidFill>
                      <a:schemeClr val="accent5">
                        <a:lumMod val="20000"/>
                        <a:lumOff val="80000"/>
                      </a:schemeClr>
                    </a:solidFill>
                    <a:ln>
                      <a:solidFill>
                        <a:schemeClr val="accent5">
                          <a:lumMod val="60000"/>
                          <a:lumOff val="40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94" name="Oval 93">
                      <a:extLst>
                        <a:ext uri="{FF2B5EF4-FFF2-40B4-BE49-F238E27FC236}">
                          <a16:creationId xmlns:a16="http://schemas.microsoft.com/office/drawing/2014/main" id="{546AB711-6AC8-1884-97A9-51D28BC2C26C}"/>
                        </a:ext>
                      </a:extLst>
                    </p:cNvPr>
                    <p:cNvSpPr/>
                    <p:nvPr/>
                  </p:nvSpPr>
                  <p:spPr bwMode="auto">
                    <a:xfrm>
                      <a:off x="6229772" y="4242816"/>
                      <a:ext cx="484632" cy="484632"/>
                    </a:xfrm>
                    <a:prstGeom prst="ellipse">
                      <a:avLst/>
                    </a:prstGeom>
                    <a:solidFill>
                      <a:schemeClr val="accent5">
                        <a:lumMod val="20000"/>
                        <a:lumOff val="80000"/>
                      </a:schemeClr>
                    </a:solidFill>
                    <a:ln>
                      <a:solidFill>
                        <a:schemeClr val="accent5">
                          <a:lumMod val="60000"/>
                          <a:lumOff val="40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95" name="Oval 94">
                      <a:extLst>
                        <a:ext uri="{FF2B5EF4-FFF2-40B4-BE49-F238E27FC236}">
                          <a16:creationId xmlns:a16="http://schemas.microsoft.com/office/drawing/2014/main" id="{9B7B14DC-7FC5-9B75-4958-E439FF077B9C}"/>
                        </a:ext>
                      </a:extLst>
                    </p:cNvPr>
                    <p:cNvSpPr/>
                    <p:nvPr/>
                  </p:nvSpPr>
                  <p:spPr bwMode="auto">
                    <a:xfrm>
                      <a:off x="4650326" y="4247281"/>
                      <a:ext cx="484632" cy="484632"/>
                    </a:xfrm>
                    <a:prstGeom prst="ellipse">
                      <a:avLst/>
                    </a:prstGeom>
                    <a:solidFill>
                      <a:schemeClr val="accent5">
                        <a:lumMod val="20000"/>
                        <a:lumOff val="80000"/>
                      </a:schemeClr>
                    </a:solidFill>
                    <a:ln>
                      <a:solidFill>
                        <a:schemeClr val="accent5">
                          <a:lumMod val="60000"/>
                          <a:lumOff val="40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141" name="Oval 140">
                      <a:extLst>
                        <a:ext uri="{FF2B5EF4-FFF2-40B4-BE49-F238E27FC236}">
                          <a16:creationId xmlns:a16="http://schemas.microsoft.com/office/drawing/2014/main" id="{291CBAD1-F83B-AB38-6E7D-0A8E4BAC981D}"/>
                        </a:ext>
                      </a:extLst>
                    </p:cNvPr>
                    <p:cNvSpPr/>
                    <p:nvPr/>
                  </p:nvSpPr>
                  <p:spPr bwMode="auto">
                    <a:xfrm flipH="1">
                      <a:off x="7052973" y="4241979"/>
                      <a:ext cx="484060" cy="485174"/>
                    </a:xfrm>
                    <a:prstGeom prst="ellipse">
                      <a:avLst/>
                    </a:prstGeom>
                    <a:solidFill>
                      <a:schemeClr val="accent4">
                        <a:lumMod val="60000"/>
                        <a:lumOff val="40000"/>
                      </a:schemeClr>
                    </a:solidFill>
                    <a:ln w="3175">
                      <a:solidFill>
                        <a:schemeClr val="accent4">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p>
                      <a:pPr algn="ctr">
                        <a:spcBef>
                          <a:spcPct val="0"/>
                        </a:spcBef>
                      </a:pPr>
                      <a:r>
                        <a:rPr lang="en-US" sz="1600" b="1">
                          <a:solidFill>
                            <a:schemeClr val="accent4">
                              <a:lumMod val="50000"/>
                            </a:schemeClr>
                          </a:solidFill>
                          <a:latin typeface="Franklin Gothic Heavy" panose="020B0603020102020204" pitchFamily="34" charset="0"/>
                        </a:rPr>
                        <a:t>b</a:t>
                      </a:r>
                    </a:p>
                  </p:txBody>
                </p:sp>
                <p:sp>
                  <p:nvSpPr>
                    <p:cNvPr id="136" name="Oval 135">
                      <a:extLst>
                        <a:ext uri="{FF2B5EF4-FFF2-40B4-BE49-F238E27FC236}">
                          <a16:creationId xmlns:a16="http://schemas.microsoft.com/office/drawing/2014/main" id="{4091464B-972D-2E61-B265-A675C35C14BE}"/>
                        </a:ext>
                      </a:extLst>
                    </p:cNvPr>
                    <p:cNvSpPr/>
                    <p:nvPr/>
                  </p:nvSpPr>
                  <p:spPr bwMode="auto">
                    <a:xfrm>
                      <a:off x="5853684" y="5056840"/>
                      <a:ext cx="484632" cy="484632"/>
                    </a:xfrm>
                    <a:prstGeom prst="ellipse">
                      <a:avLst/>
                    </a:prstGeom>
                    <a:solidFill>
                      <a:schemeClr val="accent5">
                        <a:lumMod val="20000"/>
                        <a:lumOff val="80000"/>
                      </a:schemeClr>
                    </a:solidFill>
                    <a:ln>
                      <a:solidFill>
                        <a:schemeClr val="accent5">
                          <a:lumMod val="60000"/>
                          <a:lumOff val="40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sp>
                  <p:nvSpPr>
                    <p:cNvPr id="137" name="Oval 136">
                      <a:extLst>
                        <a:ext uri="{FF2B5EF4-FFF2-40B4-BE49-F238E27FC236}">
                          <a16:creationId xmlns:a16="http://schemas.microsoft.com/office/drawing/2014/main" id="{041F2728-9740-06A1-0610-4EE1BD27B020}"/>
                        </a:ext>
                      </a:extLst>
                    </p:cNvPr>
                    <p:cNvSpPr/>
                    <p:nvPr/>
                  </p:nvSpPr>
                  <p:spPr bwMode="auto">
                    <a:xfrm>
                      <a:off x="5029893" y="5056840"/>
                      <a:ext cx="484632" cy="484632"/>
                    </a:xfrm>
                    <a:prstGeom prst="ellipse">
                      <a:avLst/>
                    </a:prstGeom>
                    <a:solidFill>
                      <a:schemeClr val="accent5">
                        <a:lumMod val="20000"/>
                        <a:lumOff val="80000"/>
                      </a:schemeClr>
                    </a:solidFill>
                    <a:ln>
                      <a:solidFill>
                        <a:schemeClr val="accent5">
                          <a:lumMod val="60000"/>
                          <a:lumOff val="40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a:solidFill>
                          <a:srgbClr val="000000"/>
                        </a:solidFill>
                      </a:endParaRPr>
                    </a:p>
                  </p:txBody>
                </p:sp>
              </p:grpSp>
              <p:cxnSp>
                <p:nvCxnSpPr>
                  <p:cNvPr id="168" name="Straight Connector 167">
                    <a:extLst>
                      <a:ext uri="{FF2B5EF4-FFF2-40B4-BE49-F238E27FC236}">
                        <a16:creationId xmlns:a16="http://schemas.microsoft.com/office/drawing/2014/main" id="{A6468115-80F4-7530-2B5E-868201895AAE}"/>
                      </a:ext>
                    </a:extLst>
                  </p:cNvPr>
                  <p:cNvCxnSpPr>
                    <a:cxnSpLocks/>
                    <a:endCxn id="69" idx="0"/>
                  </p:cNvCxnSpPr>
                  <p:nvPr/>
                </p:nvCxnSpPr>
                <p:spPr>
                  <a:xfrm>
                    <a:off x="5281984" y="5541472"/>
                    <a:ext cx="479334" cy="303782"/>
                  </a:xfrm>
                  <a:prstGeom prst="line">
                    <a:avLst/>
                  </a:prstGeom>
                  <a:ln w="15875" cmpd="sng">
                    <a:solidFill>
                      <a:schemeClr val="accent5">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C14CD721-E8C6-C634-80EA-271AE085EAE5}"/>
                      </a:ext>
                    </a:extLst>
                  </p:cNvPr>
                  <p:cNvCxnSpPr>
                    <a:cxnSpLocks/>
                    <a:endCxn id="69" idx="0"/>
                  </p:cNvCxnSpPr>
                  <p:nvPr/>
                </p:nvCxnSpPr>
                <p:spPr>
                  <a:xfrm flipH="1">
                    <a:off x="5761318" y="5520327"/>
                    <a:ext cx="334682" cy="324927"/>
                  </a:xfrm>
                  <a:prstGeom prst="line">
                    <a:avLst/>
                  </a:prstGeom>
                  <a:ln w="22225" cmpd="sng">
                    <a:solidFill>
                      <a:schemeClr val="accent5">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4CAF2C61-9331-3325-BCEC-E242735BEB89}"/>
                      </a:ext>
                    </a:extLst>
                  </p:cNvPr>
                  <p:cNvCxnSpPr>
                    <a:cxnSpLocks/>
                    <a:stCxn id="69" idx="0"/>
                    <a:endCxn id="142" idx="4"/>
                  </p:cNvCxnSpPr>
                  <p:nvPr/>
                </p:nvCxnSpPr>
                <p:spPr>
                  <a:xfrm flipV="1">
                    <a:off x="5761318" y="5536963"/>
                    <a:ext cx="1158187" cy="308291"/>
                  </a:xfrm>
                  <a:prstGeom prst="line">
                    <a:avLst/>
                  </a:prstGeom>
                  <a:ln w="19050" cap="rnd" cmpd="sng">
                    <a:solidFill>
                      <a:schemeClr val="accent4">
                        <a:lumMod val="60000"/>
                        <a:lumOff val="40000"/>
                      </a:schemeClr>
                    </a:solidFill>
                    <a:bevel/>
                  </a:ln>
                  <a:effectLst/>
                </p:spPr>
                <p:style>
                  <a:lnRef idx="2">
                    <a:schemeClr val="accent1"/>
                  </a:lnRef>
                  <a:fillRef idx="0">
                    <a:schemeClr val="accent1"/>
                  </a:fillRef>
                  <a:effectRef idx="1">
                    <a:schemeClr val="accent1"/>
                  </a:effectRef>
                  <a:fontRef idx="minor">
                    <a:schemeClr val="tx1"/>
                  </a:fontRef>
                </p:style>
              </p:cxnSp>
            </p:grpSp>
          </p:grpSp>
          <p:sp>
            <p:nvSpPr>
              <p:cNvPr id="180" name="TextBox 179">
                <a:extLst>
                  <a:ext uri="{FF2B5EF4-FFF2-40B4-BE49-F238E27FC236}">
                    <a16:creationId xmlns:a16="http://schemas.microsoft.com/office/drawing/2014/main" id="{FC1D7826-8236-240A-EC22-068C8B3FD70C}"/>
                  </a:ext>
                </a:extLst>
              </p:cNvPr>
              <p:cNvSpPr txBox="1"/>
              <p:nvPr/>
            </p:nvSpPr>
            <p:spPr>
              <a:xfrm>
                <a:off x="8652428" y="2027700"/>
                <a:ext cx="1271587" cy="400110"/>
              </a:xfrm>
              <a:prstGeom prst="rect">
                <a:avLst/>
              </a:prstGeom>
              <a:noFill/>
            </p:spPr>
            <p:txBody>
              <a:bodyPr wrap="square" rtlCol="0" anchor="ctr" anchorCtr="0">
                <a:spAutoFit/>
              </a:bodyPr>
              <a:lstStyle/>
              <a:p>
                <a:pPr algn="ctr"/>
                <a:r>
                  <a:rPr lang="en-US" sz="2000" b="1">
                    <a:latin typeface="Franklin Gothic Demi" panose="020B0603020102020204" pitchFamily="34" charset="0"/>
                  </a:rPr>
                  <a:t>Sample</a:t>
                </a:r>
              </a:p>
            </p:txBody>
          </p:sp>
        </p:grpSp>
      </p:grpSp>
    </p:spTree>
    <p:extLst>
      <p:ext uri="{BB962C8B-B14F-4D97-AF65-F5344CB8AC3E}">
        <p14:creationId xmlns:p14="http://schemas.microsoft.com/office/powerpoint/2010/main" val="1759372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AD38-C4E5-450E-BAD8-2A4B6DA2BEBD}"/>
              </a:ext>
            </a:extLst>
          </p:cNvPr>
          <p:cNvSpPr>
            <a:spLocks noGrp="1"/>
          </p:cNvSpPr>
          <p:nvPr>
            <p:ph type="title"/>
          </p:nvPr>
        </p:nvSpPr>
        <p:spPr/>
        <p:txBody>
          <a:bodyPr/>
          <a:lstStyle/>
          <a:p>
            <a:r>
              <a:rPr lang="en-US">
                <a:latin typeface="Roboto Light"/>
                <a:ea typeface="Roboto Light"/>
              </a:rPr>
              <a:t>Third Attempt: Ensemble Approach</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60F1180-4B42-2945-5C33-557740CB6392}"/>
                  </a:ext>
                </a:extLst>
              </p:cNvPr>
              <p:cNvSpPr txBox="1"/>
              <p:nvPr/>
            </p:nvSpPr>
            <p:spPr>
              <a:xfrm>
                <a:off x="821108" y="1371600"/>
                <a:ext cx="5821905" cy="3724096"/>
              </a:xfrm>
              <a:prstGeom prst="rect">
                <a:avLst/>
              </a:prstGeom>
              <a:noFill/>
            </p:spPr>
            <p:txBody>
              <a:bodyPr wrap="square" rtlCol="0">
                <a:spAutoFit/>
              </a:bodyPr>
              <a:lstStyle/>
              <a:p>
                <a:pPr marL="285750" indent="-285750">
                  <a:buFont typeface="Arial" panose="020B0604020202020204" pitchFamily="34" charset="0"/>
                  <a:buChar char="•"/>
                </a:pPr>
                <a:r>
                  <a:rPr lang="en-US" sz="2200" b="1"/>
                  <a:t>Architecture</a:t>
                </a:r>
                <a:r>
                  <a:rPr lang="en-US" sz="2200"/>
                  <a:t>: Ensemble of </a:t>
                </a:r>
                <a14:m>
                  <m:oMath xmlns:m="http://schemas.openxmlformats.org/officeDocument/2006/math">
                    <m:r>
                      <a:rPr lang="en-US" sz="2200" i="1" dirty="0" smtClean="0">
                        <a:latin typeface="Cambria Math" panose="02040503050406030204" pitchFamily="18" charset="0"/>
                      </a:rPr>
                      <m:t>𝑁</m:t>
                    </m:r>
                    <m:r>
                      <a:rPr lang="en-US" sz="2200" b="0" i="1" dirty="0" smtClean="0">
                        <a:latin typeface="Cambria Math" panose="02040503050406030204" pitchFamily="18" charset="0"/>
                      </a:rPr>
                      <m:t>≈</m:t>
                    </m:r>
                    <m:r>
                      <a:rPr lang="en-US" sz="2200" i="1" dirty="0" smtClean="0">
                        <a:latin typeface="Cambria Math" panose="02040503050406030204" pitchFamily="18" charset="0"/>
                      </a:rPr>
                      <m:t>40 </m:t>
                    </m:r>
                  </m:oMath>
                </a14:m>
                <a:r>
                  <a:rPr lang="en-US" sz="2200"/>
                  <a:t>models from the last slide</a:t>
                </a:r>
              </a:p>
              <a:p>
                <a:pPr marL="742950" lvl="1" indent="-285750">
                  <a:buFont typeface="Arial" panose="020B0604020202020204" pitchFamily="34" charset="0"/>
                  <a:buChar char="•"/>
                </a:pPr>
                <a:r>
                  <a:rPr lang="en-US" sz="2000"/>
                  <a:t>To evaluate, first select sub-model subset </a:t>
                </a:r>
              </a:p>
              <a:p>
                <a:pPr marL="742950" lvl="1" indent="-285750">
                  <a:buFont typeface="Arial" panose="020B0604020202020204" pitchFamily="34" charset="0"/>
                  <a:buChar char="•"/>
                </a:pPr>
                <a:r>
                  <a:rPr lang="en-US" sz="2000"/>
                  <a:t>Evaluate sub-models on the input and report the average of their predictions</a:t>
                </a:r>
              </a:p>
              <a:p>
                <a:pPr marL="285750" indent="-285750">
                  <a:buFont typeface="Arial" panose="020B0604020202020204" pitchFamily="34" charset="0"/>
                  <a:buChar char="•"/>
                </a:pPr>
                <a:r>
                  <a:rPr lang="en-US" sz="2200"/>
                  <a:t>After training, rank the models according to their validation set performance</a:t>
                </a:r>
              </a:p>
              <a:p>
                <a:pPr marL="285750" indent="-285750">
                  <a:buFont typeface="Arial" panose="020B0604020202020204" pitchFamily="34" charset="0"/>
                  <a:buChar char="•"/>
                </a:pPr>
                <a:r>
                  <a:rPr lang="en-US" sz="2200"/>
                  <a:t>Evaluate the ensemble when we use the best </a:t>
                </a:r>
                <a14:m>
                  <m:oMath xmlns:m="http://schemas.openxmlformats.org/officeDocument/2006/math">
                    <m:r>
                      <a:rPr lang="en-US" sz="2200" i="1" dirty="0" smtClean="0">
                        <a:latin typeface="Cambria Math" panose="02040503050406030204" pitchFamily="18" charset="0"/>
                      </a:rPr>
                      <m:t>𝑛</m:t>
                    </m:r>
                  </m:oMath>
                </a14:m>
                <a:r>
                  <a:rPr lang="en-US" sz="2200"/>
                  <a:t> sub-models, for </a:t>
                </a:r>
                <a14:m>
                  <m:oMath xmlns:m="http://schemas.openxmlformats.org/officeDocument/2006/math">
                    <m:r>
                      <a:rPr lang="en-US" sz="2200" i="1" dirty="0" smtClean="0">
                        <a:latin typeface="Cambria Math" panose="02040503050406030204" pitchFamily="18" charset="0"/>
                      </a:rPr>
                      <m:t>𝑛</m:t>
                    </m:r>
                    <m:r>
                      <a:rPr lang="en-US" sz="2200" i="1" dirty="0" smtClean="0">
                        <a:latin typeface="Cambria Math" panose="02040503050406030204" pitchFamily="18" charset="0"/>
                      </a:rPr>
                      <m:t>∈</m:t>
                    </m:r>
                    <m:d>
                      <m:dPr>
                        <m:begChr m:val="{"/>
                        <m:endChr m:val="}"/>
                        <m:ctrlPr>
                          <a:rPr lang="en-US" sz="2200" i="1" dirty="0" smtClean="0">
                            <a:latin typeface="Cambria Math" panose="02040503050406030204" pitchFamily="18" charset="0"/>
                          </a:rPr>
                        </m:ctrlPr>
                      </m:dPr>
                      <m:e>
                        <m:r>
                          <a:rPr lang="en-US" sz="2200" i="1" dirty="0" smtClean="0">
                            <a:latin typeface="Cambria Math" panose="02040503050406030204" pitchFamily="18" charset="0"/>
                          </a:rPr>
                          <m:t>1, 2, … , </m:t>
                        </m:r>
                        <m:r>
                          <a:rPr lang="en-US" sz="2200" i="1" dirty="0" smtClean="0">
                            <a:latin typeface="Cambria Math" panose="02040503050406030204" pitchFamily="18" charset="0"/>
                          </a:rPr>
                          <m:t>𝑁</m:t>
                        </m:r>
                      </m:e>
                    </m:d>
                  </m:oMath>
                </a14:m>
                <a:endParaRPr lang="en-US" sz="2200"/>
              </a:p>
              <a:p>
                <a:pPr marL="742950" lvl="1" indent="-285750">
                  <a:buFont typeface="Arial" panose="020B0604020202020204" pitchFamily="34" charset="0"/>
                  <a:buChar char="•"/>
                </a:pPr>
                <a:r>
                  <a:rPr lang="en-US" sz="2000"/>
                  <a:t>Select the best </a:t>
                </a:r>
                <a14:m>
                  <m:oMath xmlns:m="http://schemas.openxmlformats.org/officeDocument/2006/math">
                    <m:r>
                      <a:rPr lang="en-US" sz="2000" i="1" dirty="0" smtClean="0">
                        <a:latin typeface="Cambria Math" panose="02040503050406030204" pitchFamily="18" charset="0"/>
                      </a:rPr>
                      <m:t>𝑛</m:t>
                    </m:r>
                  </m:oMath>
                </a14:m>
                <a:endParaRPr lang="en-US" sz="2000"/>
              </a:p>
              <a:p>
                <a:pPr marL="742950" lvl="1" indent="-285750">
                  <a:buFont typeface="Arial" panose="020B0604020202020204" pitchFamily="34" charset="0"/>
                  <a:buChar char="•"/>
                </a:pPr>
                <a:r>
                  <a:rPr lang="en-US" sz="2000"/>
                  <a:t>Evaluate ensemble on the test set</a:t>
                </a:r>
              </a:p>
            </p:txBody>
          </p:sp>
        </mc:Choice>
        <mc:Fallback xmlns="">
          <p:sp>
            <p:nvSpPr>
              <p:cNvPr id="5" name="TextBox 4">
                <a:extLst>
                  <a:ext uri="{FF2B5EF4-FFF2-40B4-BE49-F238E27FC236}">
                    <a16:creationId xmlns:a16="http://schemas.microsoft.com/office/drawing/2014/main" id="{960F1180-4B42-2945-5C33-557740CB6392}"/>
                  </a:ext>
                </a:extLst>
              </p:cNvPr>
              <p:cNvSpPr txBox="1">
                <a:spLocks noRot="1" noChangeAspect="1" noMove="1" noResize="1" noEditPoints="1" noAdjustHandles="1" noChangeArrowheads="1" noChangeShapeType="1" noTextEdit="1"/>
              </p:cNvSpPr>
              <p:nvPr/>
            </p:nvSpPr>
            <p:spPr>
              <a:xfrm>
                <a:off x="821108" y="1371600"/>
                <a:ext cx="5821905" cy="3724096"/>
              </a:xfrm>
              <a:prstGeom prst="rect">
                <a:avLst/>
              </a:prstGeom>
              <a:blipFill>
                <a:blip r:embed="rId3"/>
                <a:stretch>
                  <a:fillRect l="-1257" t="-982" r="-2408" b="-491"/>
                </a:stretch>
              </a:blipFill>
            </p:spPr>
            <p:txBody>
              <a:bodyPr/>
              <a:lstStyle/>
              <a:p>
                <a:r>
                  <a:rPr lang="en-US">
                    <a:noFill/>
                  </a:rPr>
                  <a:t> </a:t>
                </a:r>
              </a:p>
            </p:txBody>
          </p:sp>
        </mc:Fallback>
      </mc:AlternateContent>
      <p:graphicFrame>
        <p:nvGraphicFramePr>
          <p:cNvPr id="6" name="Table 6">
            <a:extLst>
              <a:ext uri="{FF2B5EF4-FFF2-40B4-BE49-F238E27FC236}">
                <a16:creationId xmlns:a16="http://schemas.microsoft.com/office/drawing/2014/main" id="{D90F8E59-B25F-237B-F2DC-1E0B0814EEEA}"/>
              </a:ext>
            </a:extLst>
          </p:cNvPr>
          <p:cNvGraphicFramePr>
            <a:graphicFrameLocks noGrp="1"/>
          </p:cNvGraphicFramePr>
          <p:nvPr>
            <p:extLst>
              <p:ext uri="{D42A27DB-BD31-4B8C-83A1-F6EECF244321}">
                <p14:modId xmlns:p14="http://schemas.microsoft.com/office/powerpoint/2010/main" val="178992938"/>
              </p:ext>
            </p:extLst>
          </p:nvPr>
        </p:nvGraphicFramePr>
        <p:xfrm>
          <a:off x="902308" y="5166360"/>
          <a:ext cx="5740705" cy="1341120"/>
        </p:xfrm>
        <a:graphic>
          <a:graphicData uri="http://schemas.openxmlformats.org/drawingml/2006/table">
            <a:tbl>
              <a:tblPr firstRow="1" bandRow="1">
                <a:tableStyleId>{EB9631B5-78F2-41C9-869B-9F39066F8104}</a:tableStyleId>
              </a:tblPr>
              <a:tblGrid>
                <a:gridCol w="1197764">
                  <a:extLst>
                    <a:ext uri="{9D8B030D-6E8A-4147-A177-3AD203B41FA5}">
                      <a16:colId xmlns:a16="http://schemas.microsoft.com/office/drawing/2014/main" val="1492873781"/>
                    </a:ext>
                  </a:extLst>
                </a:gridCol>
                <a:gridCol w="1098518">
                  <a:extLst>
                    <a:ext uri="{9D8B030D-6E8A-4147-A177-3AD203B41FA5}">
                      <a16:colId xmlns:a16="http://schemas.microsoft.com/office/drawing/2014/main" val="647019175"/>
                    </a:ext>
                  </a:extLst>
                </a:gridCol>
                <a:gridCol w="1148141">
                  <a:extLst>
                    <a:ext uri="{9D8B030D-6E8A-4147-A177-3AD203B41FA5}">
                      <a16:colId xmlns:a16="http://schemas.microsoft.com/office/drawing/2014/main" val="1580524072"/>
                    </a:ext>
                  </a:extLst>
                </a:gridCol>
                <a:gridCol w="1148141">
                  <a:extLst>
                    <a:ext uri="{9D8B030D-6E8A-4147-A177-3AD203B41FA5}">
                      <a16:colId xmlns:a16="http://schemas.microsoft.com/office/drawing/2014/main" val="57486794"/>
                    </a:ext>
                  </a:extLst>
                </a:gridCol>
                <a:gridCol w="1148141">
                  <a:extLst>
                    <a:ext uri="{9D8B030D-6E8A-4147-A177-3AD203B41FA5}">
                      <a16:colId xmlns:a16="http://schemas.microsoft.com/office/drawing/2014/main" val="2352769080"/>
                    </a:ext>
                  </a:extLst>
                </a:gridCol>
              </a:tblGrid>
              <a:tr h="0">
                <a:tc>
                  <a:txBody>
                    <a:bodyPr/>
                    <a:lstStyle/>
                    <a:p>
                      <a:pPr algn="ctr"/>
                      <a:r>
                        <a:rPr lang="en-US" sz="1600">
                          <a:solidFill>
                            <a:schemeClr val="bg1"/>
                          </a:solidFill>
                        </a:rPr>
                        <a:t>Set</a:t>
                      </a:r>
                    </a:p>
                  </a:txBody>
                  <a:tcPr/>
                </a:tc>
                <a:tc>
                  <a:txBody>
                    <a:bodyPr/>
                    <a:lstStyle/>
                    <a:p>
                      <a:pPr algn="ctr"/>
                      <a:r>
                        <a:rPr lang="en-US" sz="1600">
                          <a:solidFill>
                            <a:schemeClr val="bg1"/>
                          </a:solidFill>
                        </a:rPr>
                        <a:t>Accuracy</a:t>
                      </a:r>
                    </a:p>
                  </a:txBody>
                  <a:tcPr/>
                </a:tc>
                <a:tc>
                  <a:txBody>
                    <a:bodyPr/>
                    <a:lstStyle/>
                    <a:p>
                      <a:pPr algn="ctr"/>
                      <a:r>
                        <a:rPr lang="en-US" sz="1600">
                          <a:solidFill>
                            <a:schemeClr val="bg1"/>
                          </a:solidFill>
                        </a:rPr>
                        <a:t>Precision</a:t>
                      </a:r>
                    </a:p>
                  </a:txBody>
                  <a:tcPr/>
                </a:tc>
                <a:tc>
                  <a:txBody>
                    <a:bodyPr/>
                    <a:lstStyle/>
                    <a:p>
                      <a:pPr algn="ctr"/>
                      <a:r>
                        <a:rPr lang="en-US" sz="1600">
                          <a:solidFill>
                            <a:schemeClr val="bg1"/>
                          </a:solidFill>
                        </a:rPr>
                        <a:t>Recall</a:t>
                      </a:r>
                    </a:p>
                  </a:txBody>
                  <a:tcPr/>
                </a:tc>
                <a:tc>
                  <a:txBody>
                    <a:bodyPr/>
                    <a:lstStyle/>
                    <a:p>
                      <a:pPr algn="ctr"/>
                      <a:r>
                        <a:rPr lang="en-US" sz="1600">
                          <a:solidFill>
                            <a:schemeClr val="bg1"/>
                          </a:solidFill>
                        </a:rPr>
                        <a:t>F1</a:t>
                      </a:r>
                    </a:p>
                  </a:txBody>
                  <a:tcPr/>
                </a:tc>
                <a:extLst>
                  <a:ext uri="{0D108BD9-81ED-4DB2-BD59-A6C34878D82A}">
                    <a16:rowId xmlns:a16="http://schemas.microsoft.com/office/drawing/2014/main" val="610424883"/>
                  </a:ext>
                </a:extLst>
              </a:tr>
              <a:tr h="261112">
                <a:tc>
                  <a:txBody>
                    <a:bodyPr/>
                    <a:lstStyle/>
                    <a:p>
                      <a:r>
                        <a:rPr lang="en-US" sz="1600"/>
                        <a:t>Train</a:t>
                      </a:r>
                    </a:p>
                  </a:txBody>
                  <a:tcPr/>
                </a:tc>
                <a:tc>
                  <a:txBody>
                    <a:bodyPr/>
                    <a:lstStyle/>
                    <a:p>
                      <a:pPr algn="ctr"/>
                      <a:r>
                        <a:rPr lang="en-US" sz="1600">
                          <a:solidFill>
                            <a:schemeClr val="tx1"/>
                          </a:solidFill>
                        </a:rPr>
                        <a:t>99.1%</a:t>
                      </a:r>
                    </a:p>
                  </a:txBody>
                  <a:tcPr/>
                </a:tc>
                <a:tc>
                  <a:txBody>
                    <a:bodyPr/>
                    <a:lstStyle/>
                    <a:p>
                      <a:pPr algn="ctr"/>
                      <a:r>
                        <a:rPr lang="en-US" sz="1600">
                          <a:solidFill>
                            <a:schemeClr val="tx1"/>
                          </a:solidFill>
                        </a:rPr>
                        <a:t>.988</a:t>
                      </a:r>
                    </a:p>
                  </a:txBody>
                  <a:tcPr/>
                </a:tc>
                <a:tc>
                  <a:txBody>
                    <a:bodyPr/>
                    <a:lstStyle/>
                    <a:p>
                      <a:pPr algn="ctr"/>
                      <a:r>
                        <a:rPr lang="en-US" sz="1600">
                          <a:solidFill>
                            <a:schemeClr val="tx1"/>
                          </a:solidFill>
                        </a:rPr>
                        <a:t>.992</a:t>
                      </a:r>
                    </a:p>
                  </a:txBody>
                  <a:tcPr/>
                </a:tc>
                <a:tc>
                  <a:txBody>
                    <a:bodyPr/>
                    <a:lstStyle/>
                    <a:p>
                      <a:pPr algn="ctr"/>
                      <a:r>
                        <a:rPr lang="en-US" sz="1600">
                          <a:solidFill>
                            <a:schemeClr val="tx1"/>
                          </a:solidFill>
                        </a:rPr>
                        <a:t>.990</a:t>
                      </a:r>
                    </a:p>
                  </a:txBody>
                  <a:tcPr/>
                </a:tc>
                <a:extLst>
                  <a:ext uri="{0D108BD9-81ED-4DB2-BD59-A6C34878D82A}">
                    <a16:rowId xmlns:a16="http://schemas.microsoft.com/office/drawing/2014/main" val="156080162"/>
                  </a:ext>
                </a:extLst>
              </a:tr>
              <a:tr h="261112">
                <a:tc>
                  <a:txBody>
                    <a:bodyPr/>
                    <a:lstStyle/>
                    <a:p>
                      <a:r>
                        <a:rPr lang="en-US" sz="1600"/>
                        <a:t>Validation</a:t>
                      </a:r>
                    </a:p>
                  </a:txBody>
                  <a:tcPr/>
                </a:tc>
                <a:tc>
                  <a:txBody>
                    <a:bodyPr/>
                    <a:lstStyle/>
                    <a:p>
                      <a:pPr algn="ctr"/>
                      <a:r>
                        <a:rPr lang="en-US" sz="1600">
                          <a:solidFill>
                            <a:schemeClr val="tx1"/>
                          </a:solidFill>
                        </a:rPr>
                        <a:t>88.4%</a:t>
                      </a:r>
                    </a:p>
                  </a:txBody>
                  <a:tcPr/>
                </a:tc>
                <a:tc>
                  <a:txBody>
                    <a:bodyPr/>
                    <a:lstStyle/>
                    <a:p>
                      <a:pPr algn="ctr"/>
                      <a:r>
                        <a:rPr lang="en-US" sz="1600">
                          <a:solidFill>
                            <a:schemeClr val="tx1"/>
                          </a:solidFill>
                        </a:rPr>
                        <a:t>.836</a:t>
                      </a:r>
                    </a:p>
                  </a:txBody>
                  <a:tcPr/>
                </a:tc>
                <a:tc>
                  <a:txBody>
                    <a:bodyPr/>
                    <a:lstStyle/>
                    <a:p>
                      <a:pPr algn="ctr"/>
                      <a:r>
                        <a:rPr lang="en-US" sz="1600">
                          <a:solidFill>
                            <a:schemeClr val="tx1"/>
                          </a:solidFill>
                        </a:rPr>
                        <a:t>.836</a:t>
                      </a:r>
                    </a:p>
                  </a:txBody>
                  <a:tcPr/>
                </a:tc>
                <a:tc>
                  <a:txBody>
                    <a:bodyPr/>
                    <a:lstStyle/>
                    <a:p>
                      <a:pPr algn="ctr"/>
                      <a:r>
                        <a:rPr lang="en-US" sz="1600">
                          <a:solidFill>
                            <a:schemeClr val="tx1"/>
                          </a:solidFill>
                        </a:rPr>
                        <a:t>.876</a:t>
                      </a:r>
                    </a:p>
                  </a:txBody>
                  <a:tcPr/>
                </a:tc>
                <a:extLst>
                  <a:ext uri="{0D108BD9-81ED-4DB2-BD59-A6C34878D82A}">
                    <a16:rowId xmlns:a16="http://schemas.microsoft.com/office/drawing/2014/main" val="1507400795"/>
                  </a:ext>
                </a:extLst>
              </a:tr>
              <a:tr h="0">
                <a:tc>
                  <a:txBody>
                    <a:bodyPr/>
                    <a:lstStyle/>
                    <a:p>
                      <a:r>
                        <a:rPr lang="en-US" sz="1600"/>
                        <a:t>Test</a:t>
                      </a:r>
                    </a:p>
                  </a:txBody>
                  <a:tcPr/>
                </a:tc>
                <a:tc>
                  <a:txBody>
                    <a:bodyPr/>
                    <a:lstStyle/>
                    <a:p>
                      <a:pPr algn="ctr"/>
                      <a:r>
                        <a:rPr lang="en-US" sz="1600">
                          <a:solidFill>
                            <a:schemeClr val="tx1"/>
                          </a:solidFill>
                        </a:rPr>
                        <a:t>80.5%</a:t>
                      </a:r>
                    </a:p>
                  </a:txBody>
                  <a:tcPr/>
                </a:tc>
                <a:tc>
                  <a:txBody>
                    <a:bodyPr/>
                    <a:lstStyle/>
                    <a:p>
                      <a:pPr algn="ctr"/>
                      <a:r>
                        <a:rPr lang="en-US" sz="1600">
                          <a:solidFill>
                            <a:schemeClr val="tx1"/>
                          </a:solidFill>
                        </a:rPr>
                        <a:t>.740</a:t>
                      </a:r>
                    </a:p>
                  </a:txBody>
                  <a:tcPr/>
                </a:tc>
                <a:tc>
                  <a:txBody>
                    <a:bodyPr/>
                    <a:lstStyle/>
                    <a:p>
                      <a:pPr algn="ctr"/>
                      <a:r>
                        <a:rPr lang="en-US" sz="1600">
                          <a:solidFill>
                            <a:schemeClr val="tx1"/>
                          </a:solidFill>
                        </a:rPr>
                        <a:t>.740</a:t>
                      </a:r>
                    </a:p>
                  </a:txBody>
                  <a:tcPr/>
                </a:tc>
                <a:tc>
                  <a:txBody>
                    <a:bodyPr/>
                    <a:lstStyle/>
                    <a:p>
                      <a:pPr algn="ctr"/>
                      <a:r>
                        <a:rPr lang="en-US" sz="1600">
                          <a:solidFill>
                            <a:schemeClr val="tx1"/>
                          </a:solidFill>
                        </a:rPr>
                        <a:t>.812</a:t>
                      </a:r>
                    </a:p>
                  </a:txBody>
                  <a:tcPr/>
                </a:tc>
                <a:extLst>
                  <a:ext uri="{0D108BD9-81ED-4DB2-BD59-A6C34878D82A}">
                    <a16:rowId xmlns:a16="http://schemas.microsoft.com/office/drawing/2014/main" val="3442315754"/>
                  </a:ext>
                </a:extLst>
              </a:tr>
            </a:tbl>
          </a:graphicData>
        </a:graphic>
      </p:graphicFrame>
      <p:grpSp>
        <p:nvGrpSpPr>
          <p:cNvPr id="545" name="Group 544">
            <a:extLst>
              <a:ext uri="{FF2B5EF4-FFF2-40B4-BE49-F238E27FC236}">
                <a16:creationId xmlns:a16="http://schemas.microsoft.com/office/drawing/2014/main" id="{3E9D04A3-36F5-5CFC-E44E-DCBCA37FF40B}"/>
              </a:ext>
            </a:extLst>
          </p:cNvPr>
          <p:cNvGrpSpPr/>
          <p:nvPr/>
        </p:nvGrpSpPr>
        <p:grpSpPr>
          <a:xfrm>
            <a:off x="6756891" y="1627229"/>
            <a:ext cx="5836669" cy="4622080"/>
            <a:chOff x="6468287" y="1676720"/>
            <a:chExt cx="5836669" cy="4622080"/>
          </a:xfrm>
        </p:grpSpPr>
        <p:grpSp>
          <p:nvGrpSpPr>
            <p:cNvPr id="422" name="Group 421">
              <a:extLst>
                <a:ext uri="{FF2B5EF4-FFF2-40B4-BE49-F238E27FC236}">
                  <a16:creationId xmlns:a16="http://schemas.microsoft.com/office/drawing/2014/main" id="{CEE996DC-F502-4D0C-AA92-686F7993F11B}"/>
                </a:ext>
              </a:extLst>
            </p:cNvPr>
            <p:cNvGrpSpPr/>
            <p:nvPr/>
          </p:nvGrpSpPr>
          <p:grpSpPr>
            <a:xfrm>
              <a:off x="6468287" y="2458292"/>
              <a:ext cx="5201542" cy="3840508"/>
              <a:chOff x="1592144" y="2142288"/>
              <a:chExt cx="5201542" cy="3840508"/>
            </a:xfrm>
          </p:grpSpPr>
          <p:pic>
            <p:nvPicPr>
              <p:cNvPr id="423" name="Graphic 422">
                <a:extLst>
                  <a:ext uri="{FF2B5EF4-FFF2-40B4-BE49-F238E27FC236}">
                    <a16:creationId xmlns:a16="http://schemas.microsoft.com/office/drawing/2014/main" id="{9012B0AD-7819-0EDF-E6A4-E0040C78005B}"/>
                  </a:ext>
                </a:extLst>
              </p:cNvPr>
              <p:cNvPicPr>
                <a:picLocks noChangeAspect="1"/>
              </p:cNvPicPr>
              <p:nvPr/>
            </p:nvPicPr>
            <p:blipFill>
              <a:blip r:embed="rId4">
                <a:alphaModFix amt="25000"/>
                <a:extLst>
                  <a:ext uri="{96DAC541-7B7A-43D3-8B79-37D633B846F1}">
                    <asvg:svgBlip xmlns:asvg="http://schemas.microsoft.com/office/drawing/2016/SVG/main" r:embed="rId5"/>
                  </a:ext>
                </a:extLst>
              </a:blip>
              <a:stretch>
                <a:fillRect/>
              </a:stretch>
            </p:blipFill>
            <p:spPr>
              <a:xfrm>
                <a:off x="2683106" y="2142288"/>
                <a:ext cx="4110580" cy="2743200"/>
              </a:xfrm>
              <a:prstGeom prst="rect">
                <a:avLst/>
              </a:prstGeom>
            </p:spPr>
          </p:pic>
          <p:pic>
            <p:nvPicPr>
              <p:cNvPr id="424" name="Graphic 423">
                <a:extLst>
                  <a:ext uri="{FF2B5EF4-FFF2-40B4-BE49-F238E27FC236}">
                    <a16:creationId xmlns:a16="http://schemas.microsoft.com/office/drawing/2014/main" id="{0AAE7D6B-6DBA-7835-DFE1-A68388D7EE5F}"/>
                  </a:ext>
                </a:extLst>
              </p:cNvPr>
              <p:cNvPicPr>
                <a:picLocks noChangeAspect="1"/>
              </p:cNvPicPr>
              <p:nvPr/>
            </p:nvPicPr>
            <p:blipFill>
              <a:blip r:embed="rId4">
                <a:alphaModFix amt="50000"/>
                <a:extLst>
                  <a:ext uri="{96DAC541-7B7A-43D3-8B79-37D633B846F1}">
                    <asvg:svgBlip xmlns:asvg="http://schemas.microsoft.com/office/drawing/2016/SVG/main" r:embed="rId5"/>
                  </a:ext>
                </a:extLst>
              </a:blip>
              <a:stretch>
                <a:fillRect/>
              </a:stretch>
            </p:blipFill>
            <p:spPr>
              <a:xfrm>
                <a:off x="2134404" y="2690956"/>
                <a:ext cx="4110580" cy="2743200"/>
              </a:xfrm>
              <a:prstGeom prst="rect">
                <a:avLst/>
              </a:prstGeom>
            </p:spPr>
          </p:pic>
          <p:grpSp>
            <p:nvGrpSpPr>
              <p:cNvPr id="425" name="Group 424">
                <a:extLst>
                  <a:ext uri="{FF2B5EF4-FFF2-40B4-BE49-F238E27FC236}">
                    <a16:creationId xmlns:a16="http://schemas.microsoft.com/office/drawing/2014/main" id="{9BF7EA29-22E8-7C0B-0449-7D2766603921}"/>
                  </a:ext>
                </a:extLst>
              </p:cNvPr>
              <p:cNvGrpSpPr>
                <a:grpSpLocks noChangeAspect="1"/>
              </p:cNvGrpSpPr>
              <p:nvPr/>
            </p:nvGrpSpPr>
            <p:grpSpPr>
              <a:xfrm>
                <a:off x="1592144" y="3239596"/>
                <a:ext cx="4110782" cy="2743200"/>
                <a:chOff x="7316504" y="1922740"/>
                <a:chExt cx="4672589" cy="3118117"/>
              </a:xfrm>
            </p:grpSpPr>
            <p:cxnSp>
              <p:nvCxnSpPr>
                <p:cNvPr id="426" name="Straight Connector 425">
                  <a:extLst>
                    <a:ext uri="{FF2B5EF4-FFF2-40B4-BE49-F238E27FC236}">
                      <a16:creationId xmlns:a16="http://schemas.microsoft.com/office/drawing/2014/main" id="{C278006E-609B-B993-AB0B-6C713E7E9C97}"/>
                    </a:ext>
                  </a:extLst>
                </p:cNvPr>
                <p:cNvCxnSpPr>
                  <a:cxnSpLocks/>
                  <a:stCxn id="445" idx="0"/>
                  <a:endCxn id="460" idx="4"/>
                </p:cNvCxnSpPr>
                <p:nvPr/>
              </p:nvCxnSpPr>
              <p:spPr>
                <a:xfrm flipV="1">
                  <a:off x="8537170" y="2628582"/>
                  <a:ext cx="3209726" cy="330621"/>
                </a:xfrm>
                <a:prstGeom prst="line">
                  <a:avLst/>
                </a:prstGeom>
                <a:ln w="12700" cap="rnd" cmpd="sng">
                  <a:solidFill>
                    <a:schemeClr val="accent4">
                      <a:lumMod val="40000"/>
                      <a:lumOff val="60000"/>
                    </a:schemeClr>
                  </a:solidFill>
                  <a:beve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a:extLst>
                    <a:ext uri="{FF2B5EF4-FFF2-40B4-BE49-F238E27FC236}">
                      <a16:creationId xmlns:a16="http://schemas.microsoft.com/office/drawing/2014/main" id="{5D4CB239-B3DA-E731-072B-424DBEF87A9B}"/>
                    </a:ext>
                  </a:extLst>
                </p:cNvPr>
                <p:cNvCxnSpPr>
                  <a:cxnSpLocks/>
                  <a:stCxn id="444" idx="0"/>
                  <a:endCxn id="460" idx="4"/>
                </p:cNvCxnSpPr>
                <p:nvPr/>
              </p:nvCxnSpPr>
              <p:spPr>
                <a:xfrm flipV="1">
                  <a:off x="10117723" y="2628582"/>
                  <a:ext cx="1629173" cy="326158"/>
                </a:xfrm>
                <a:prstGeom prst="line">
                  <a:avLst/>
                </a:prstGeom>
                <a:ln w="25400" cap="rnd" cmpd="sng">
                  <a:solidFill>
                    <a:schemeClr val="accent4">
                      <a:lumMod val="40000"/>
                      <a:lumOff val="60000"/>
                    </a:schemeClr>
                  </a:solidFill>
                  <a:beve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a:extLst>
                    <a:ext uri="{FF2B5EF4-FFF2-40B4-BE49-F238E27FC236}">
                      <a16:creationId xmlns:a16="http://schemas.microsoft.com/office/drawing/2014/main" id="{D3B58DDC-A69A-8225-5A98-8BABE83350BF}"/>
                    </a:ext>
                  </a:extLst>
                </p:cNvPr>
                <p:cNvCxnSpPr>
                  <a:cxnSpLocks/>
                  <a:stCxn id="444" idx="0"/>
                  <a:endCxn id="458" idx="6"/>
                </p:cNvCxnSpPr>
                <p:nvPr/>
              </p:nvCxnSpPr>
              <p:spPr>
                <a:xfrm flipH="1" flipV="1">
                  <a:off x="9305274" y="2628581"/>
                  <a:ext cx="812449" cy="326159"/>
                </a:xfrm>
                <a:prstGeom prst="line">
                  <a:avLst/>
                </a:prstGeom>
                <a:ln w="19050" cap="rnd" cmpd="sng">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a:extLst>
                    <a:ext uri="{FF2B5EF4-FFF2-40B4-BE49-F238E27FC236}">
                      <a16:creationId xmlns:a16="http://schemas.microsoft.com/office/drawing/2014/main" id="{3FD39A30-772C-47E8-B4B2-028FE5B4E868}"/>
                    </a:ext>
                  </a:extLst>
                </p:cNvPr>
                <p:cNvCxnSpPr>
                  <a:cxnSpLocks/>
                  <a:stCxn id="458" idx="6"/>
                  <a:endCxn id="443" idx="0"/>
                </p:cNvCxnSpPr>
                <p:nvPr/>
              </p:nvCxnSpPr>
              <p:spPr>
                <a:xfrm flipH="1">
                  <a:off x="9298330" y="2628581"/>
                  <a:ext cx="6944" cy="326159"/>
                </a:xfrm>
                <a:prstGeom prst="line">
                  <a:avLst/>
                </a:prstGeom>
                <a:ln w="19050" cap="rnd" cmpd="sng">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a:extLst>
                    <a:ext uri="{FF2B5EF4-FFF2-40B4-BE49-F238E27FC236}">
                      <a16:creationId xmlns:a16="http://schemas.microsoft.com/office/drawing/2014/main" id="{8F96ABC0-0ED4-36BA-DB75-25483BC2F92C}"/>
                    </a:ext>
                  </a:extLst>
                </p:cNvPr>
                <p:cNvCxnSpPr>
                  <a:cxnSpLocks/>
                  <a:stCxn id="466" idx="6"/>
                  <a:endCxn id="445" idx="0"/>
                </p:cNvCxnSpPr>
                <p:nvPr/>
              </p:nvCxnSpPr>
              <p:spPr>
                <a:xfrm>
                  <a:off x="8533103" y="2628128"/>
                  <a:ext cx="4067" cy="331075"/>
                </a:xfrm>
                <a:prstGeom prst="line">
                  <a:avLst/>
                </a:prstGeom>
                <a:ln w="25400" cmpd="sng">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a:extLst>
                    <a:ext uri="{FF2B5EF4-FFF2-40B4-BE49-F238E27FC236}">
                      <a16:creationId xmlns:a16="http://schemas.microsoft.com/office/drawing/2014/main" id="{D545D32C-974F-2900-394B-75D29BE4AB1E}"/>
                    </a:ext>
                  </a:extLst>
                </p:cNvPr>
                <p:cNvCxnSpPr>
                  <a:cxnSpLocks/>
                  <a:stCxn id="466" idx="6"/>
                  <a:endCxn id="444" idx="0"/>
                </p:cNvCxnSpPr>
                <p:nvPr/>
              </p:nvCxnSpPr>
              <p:spPr>
                <a:xfrm>
                  <a:off x="8533103" y="2628128"/>
                  <a:ext cx="1584620" cy="326612"/>
                </a:xfrm>
                <a:prstGeom prst="line">
                  <a:avLst/>
                </a:prstGeom>
                <a:ln w="12700" cmpd="sng">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a:extLst>
                    <a:ext uri="{FF2B5EF4-FFF2-40B4-BE49-F238E27FC236}">
                      <a16:creationId xmlns:a16="http://schemas.microsoft.com/office/drawing/2014/main" id="{A08E65E6-2D62-CF5C-7D6B-144E8B0B7D19}"/>
                    </a:ext>
                  </a:extLst>
                </p:cNvPr>
                <p:cNvCxnSpPr>
                  <a:cxnSpLocks/>
                  <a:stCxn id="457" idx="6"/>
                  <a:endCxn id="445" idx="0"/>
                </p:cNvCxnSpPr>
                <p:nvPr/>
              </p:nvCxnSpPr>
              <p:spPr>
                <a:xfrm flipH="1">
                  <a:off x="8537170" y="2628102"/>
                  <a:ext cx="2342496" cy="331101"/>
                </a:xfrm>
                <a:prstGeom prst="line">
                  <a:avLst/>
                </a:prstGeom>
                <a:solidFill>
                  <a:srgbClr val="D99694"/>
                </a:solidFill>
                <a:ln w="12700" cap="rnd" cmpd="sng">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a:extLst>
                    <a:ext uri="{FF2B5EF4-FFF2-40B4-BE49-F238E27FC236}">
                      <a16:creationId xmlns:a16="http://schemas.microsoft.com/office/drawing/2014/main" id="{49AF320C-D06D-16A1-BED5-3F15E6F45446}"/>
                    </a:ext>
                  </a:extLst>
                </p:cNvPr>
                <p:cNvCxnSpPr>
                  <a:cxnSpLocks/>
                  <a:stCxn id="457" idx="6"/>
                  <a:endCxn id="444" idx="0"/>
                </p:cNvCxnSpPr>
                <p:nvPr/>
              </p:nvCxnSpPr>
              <p:spPr>
                <a:xfrm flipH="1">
                  <a:off x="10117723" y="2628102"/>
                  <a:ext cx="761943" cy="326638"/>
                </a:xfrm>
                <a:prstGeom prst="line">
                  <a:avLst/>
                </a:prstGeom>
                <a:ln w="25400" cmpd="sng">
                  <a:solidFill>
                    <a:schemeClr val="accent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nvGrpSpPr>
                <p:cNvPr id="434" name="Group 433">
                  <a:extLst>
                    <a:ext uri="{FF2B5EF4-FFF2-40B4-BE49-F238E27FC236}">
                      <a16:creationId xmlns:a16="http://schemas.microsoft.com/office/drawing/2014/main" id="{51DE4663-D4D6-6565-3930-C16CBED13BCE}"/>
                    </a:ext>
                  </a:extLst>
                </p:cNvPr>
                <p:cNvGrpSpPr>
                  <a:grpSpLocks noChangeAspect="1"/>
                </p:cNvGrpSpPr>
                <p:nvPr/>
              </p:nvGrpSpPr>
              <p:grpSpPr>
                <a:xfrm>
                  <a:off x="7316504" y="1922740"/>
                  <a:ext cx="4672589" cy="3118117"/>
                  <a:chOff x="3672833" y="3210349"/>
                  <a:chExt cx="4669314" cy="3119537"/>
                </a:xfrm>
              </p:grpSpPr>
              <p:grpSp>
                <p:nvGrpSpPr>
                  <p:cNvPr id="435" name="Group 434">
                    <a:extLst>
                      <a:ext uri="{FF2B5EF4-FFF2-40B4-BE49-F238E27FC236}">
                        <a16:creationId xmlns:a16="http://schemas.microsoft.com/office/drawing/2014/main" id="{C9E24176-A57A-9FB9-E12E-F6352C666CE7}"/>
                      </a:ext>
                    </a:extLst>
                  </p:cNvPr>
                  <p:cNvGrpSpPr/>
                  <p:nvPr/>
                </p:nvGrpSpPr>
                <p:grpSpPr>
                  <a:xfrm>
                    <a:off x="4892642" y="4727153"/>
                    <a:ext cx="2402361" cy="329687"/>
                    <a:chOff x="4892642" y="4727153"/>
                    <a:chExt cx="2402361" cy="329687"/>
                  </a:xfrm>
                </p:grpSpPr>
                <p:cxnSp>
                  <p:nvCxnSpPr>
                    <p:cNvPr id="471" name="Straight Connector 470">
                      <a:extLst>
                        <a:ext uri="{FF2B5EF4-FFF2-40B4-BE49-F238E27FC236}">
                          <a16:creationId xmlns:a16="http://schemas.microsoft.com/office/drawing/2014/main" id="{5B2E2690-C0DC-A2D7-0E13-3702769D0F3F}"/>
                        </a:ext>
                      </a:extLst>
                    </p:cNvPr>
                    <p:cNvCxnSpPr>
                      <a:cxnSpLocks/>
                      <a:stCxn id="443" idx="4"/>
                      <a:endCxn id="447" idx="0"/>
                    </p:cNvCxnSpPr>
                    <p:nvPr/>
                  </p:nvCxnSpPr>
                  <p:spPr>
                    <a:xfrm>
                      <a:off x="5653269" y="4727448"/>
                      <a:ext cx="442731" cy="329392"/>
                    </a:xfrm>
                    <a:prstGeom prst="line">
                      <a:avLst/>
                    </a:prstGeom>
                    <a:ln w="22225" cmpd="sng">
                      <a:solidFill>
                        <a:schemeClr val="accent5">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grpSp>
                  <p:nvGrpSpPr>
                    <p:cNvPr id="472" name="Group 471">
                      <a:extLst>
                        <a:ext uri="{FF2B5EF4-FFF2-40B4-BE49-F238E27FC236}">
                          <a16:creationId xmlns:a16="http://schemas.microsoft.com/office/drawing/2014/main" id="{E63F6FEA-A96F-DCC1-F9F9-A93ADF5D7A7A}"/>
                        </a:ext>
                      </a:extLst>
                    </p:cNvPr>
                    <p:cNvGrpSpPr/>
                    <p:nvPr/>
                  </p:nvGrpSpPr>
                  <p:grpSpPr>
                    <a:xfrm>
                      <a:off x="4892642" y="4727153"/>
                      <a:ext cx="2402361" cy="329687"/>
                      <a:chOff x="4892642" y="4727153"/>
                      <a:chExt cx="2402361" cy="329687"/>
                    </a:xfrm>
                  </p:grpSpPr>
                  <p:cxnSp>
                    <p:nvCxnSpPr>
                      <p:cNvPr id="473" name="Straight Connector 472">
                        <a:extLst>
                          <a:ext uri="{FF2B5EF4-FFF2-40B4-BE49-F238E27FC236}">
                            <a16:creationId xmlns:a16="http://schemas.microsoft.com/office/drawing/2014/main" id="{998C80BD-3873-65B3-F027-406099E111AE}"/>
                          </a:ext>
                        </a:extLst>
                      </p:cNvPr>
                      <p:cNvCxnSpPr>
                        <a:cxnSpLocks/>
                        <a:stCxn id="448" idx="0"/>
                        <a:endCxn id="446" idx="4"/>
                      </p:cNvCxnSpPr>
                      <p:nvPr/>
                    </p:nvCxnSpPr>
                    <p:spPr>
                      <a:xfrm flipV="1">
                        <a:off x="5272209" y="4727153"/>
                        <a:ext cx="2022794" cy="329687"/>
                      </a:xfrm>
                      <a:prstGeom prst="line">
                        <a:avLst/>
                      </a:prstGeom>
                      <a:ln w="25400" cap="rnd" cmpd="sng">
                        <a:solidFill>
                          <a:schemeClr val="accent4">
                            <a:lumMod val="40000"/>
                            <a:lumOff val="60000"/>
                          </a:schemeClr>
                        </a:solidFill>
                        <a:beve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a:extLst>
                          <a:ext uri="{FF2B5EF4-FFF2-40B4-BE49-F238E27FC236}">
                            <a16:creationId xmlns:a16="http://schemas.microsoft.com/office/drawing/2014/main" id="{E96C4BBC-33F4-CFAC-6CD1-AC1762E6FB3E}"/>
                          </a:ext>
                        </a:extLst>
                      </p:cNvPr>
                      <p:cNvCxnSpPr>
                        <a:cxnSpLocks/>
                        <a:stCxn id="445" idx="4"/>
                        <a:endCxn id="448" idx="0"/>
                      </p:cNvCxnSpPr>
                      <p:nvPr/>
                    </p:nvCxnSpPr>
                    <p:spPr>
                      <a:xfrm>
                        <a:off x="4892642" y="4731913"/>
                        <a:ext cx="379567" cy="324927"/>
                      </a:xfrm>
                      <a:prstGeom prst="line">
                        <a:avLst/>
                      </a:prstGeom>
                      <a:ln w="22225" cmpd="sng">
                        <a:solidFill>
                          <a:schemeClr val="accent5">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a:extLst>
                          <a:ext uri="{FF2B5EF4-FFF2-40B4-BE49-F238E27FC236}">
                            <a16:creationId xmlns:a16="http://schemas.microsoft.com/office/drawing/2014/main" id="{08BF3B95-FE37-4718-E7B3-3EF7A6492860}"/>
                          </a:ext>
                        </a:extLst>
                      </p:cNvPr>
                      <p:cNvCxnSpPr>
                        <a:cxnSpLocks/>
                        <a:stCxn id="447" idx="0"/>
                        <a:endCxn id="444" idx="4"/>
                      </p:cNvCxnSpPr>
                      <p:nvPr/>
                    </p:nvCxnSpPr>
                    <p:spPr>
                      <a:xfrm flipV="1">
                        <a:off x="6096000" y="4727448"/>
                        <a:ext cx="376088" cy="329392"/>
                      </a:xfrm>
                      <a:prstGeom prst="line">
                        <a:avLst/>
                      </a:prstGeom>
                      <a:ln w="15875" cmpd="sng">
                        <a:solidFill>
                          <a:schemeClr val="accent5">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a:extLst>
                          <a:ext uri="{FF2B5EF4-FFF2-40B4-BE49-F238E27FC236}">
                            <a16:creationId xmlns:a16="http://schemas.microsoft.com/office/drawing/2014/main" id="{A2590C3E-5689-810F-6B6A-B85F956FBA5C}"/>
                          </a:ext>
                        </a:extLst>
                      </p:cNvPr>
                      <p:cNvCxnSpPr>
                        <a:cxnSpLocks/>
                        <a:stCxn id="445" idx="4"/>
                        <a:endCxn id="447" idx="0"/>
                      </p:cNvCxnSpPr>
                      <p:nvPr/>
                    </p:nvCxnSpPr>
                    <p:spPr>
                      <a:xfrm>
                        <a:off x="4892642" y="4731913"/>
                        <a:ext cx="1203358" cy="324927"/>
                      </a:xfrm>
                      <a:prstGeom prst="line">
                        <a:avLst/>
                      </a:prstGeom>
                      <a:ln w="15875" cmpd="sng">
                        <a:solidFill>
                          <a:schemeClr val="accent5">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77" name="Straight Connector 476">
                        <a:extLst>
                          <a:ext uri="{FF2B5EF4-FFF2-40B4-BE49-F238E27FC236}">
                            <a16:creationId xmlns:a16="http://schemas.microsoft.com/office/drawing/2014/main" id="{614CE0B0-17AE-BEC1-EEFB-AF33357E8D6F}"/>
                          </a:ext>
                        </a:extLst>
                      </p:cNvPr>
                      <p:cNvCxnSpPr>
                        <a:cxnSpLocks/>
                        <a:stCxn id="443" idx="4"/>
                        <a:endCxn id="448" idx="0"/>
                      </p:cNvCxnSpPr>
                      <p:nvPr/>
                    </p:nvCxnSpPr>
                    <p:spPr>
                      <a:xfrm flipH="1">
                        <a:off x="5272209" y="4727448"/>
                        <a:ext cx="381060" cy="329392"/>
                      </a:xfrm>
                      <a:prstGeom prst="line">
                        <a:avLst/>
                      </a:prstGeom>
                      <a:ln w="15875" cmpd="sng">
                        <a:solidFill>
                          <a:schemeClr val="accent5">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a:extLst>
                          <a:ext uri="{FF2B5EF4-FFF2-40B4-BE49-F238E27FC236}">
                            <a16:creationId xmlns:a16="http://schemas.microsoft.com/office/drawing/2014/main" id="{0DFCE190-7F50-7B22-6C00-66C14E159746}"/>
                          </a:ext>
                        </a:extLst>
                      </p:cNvPr>
                      <p:cNvCxnSpPr>
                        <a:cxnSpLocks/>
                        <a:stCxn id="447" idx="0"/>
                        <a:endCxn id="446" idx="4"/>
                      </p:cNvCxnSpPr>
                      <p:nvPr/>
                    </p:nvCxnSpPr>
                    <p:spPr>
                      <a:xfrm flipV="1">
                        <a:off x="6096000" y="4727153"/>
                        <a:ext cx="1199003" cy="329687"/>
                      </a:xfrm>
                      <a:prstGeom prst="line">
                        <a:avLst/>
                      </a:prstGeom>
                      <a:ln w="19050" cap="rnd" cmpd="sng">
                        <a:solidFill>
                          <a:schemeClr val="accent4">
                            <a:lumMod val="60000"/>
                            <a:lumOff val="40000"/>
                          </a:schemeClr>
                        </a:solidFill>
                        <a:bevel/>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a:extLst>
                          <a:ext uri="{FF2B5EF4-FFF2-40B4-BE49-F238E27FC236}">
                            <a16:creationId xmlns:a16="http://schemas.microsoft.com/office/drawing/2014/main" id="{ADFDB229-8F7A-9FA5-2153-433590CA799F}"/>
                          </a:ext>
                        </a:extLst>
                      </p:cNvPr>
                      <p:cNvCxnSpPr>
                        <a:cxnSpLocks/>
                        <a:stCxn id="448" idx="0"/>
                        <a:endCxn id="444" idx="4"/>
                      </p:cNvCxnSpPr>
                      <p:nvPr/>
                    </p:nvCxnSpPr>
                    <p:spPr>
                      <a:xfrm flipV="1">
                        <a:off x="5272209" y="4727448"/>
                        <a:ext cx="1199879" cy="329392"/>
                      </a:xfrm>
                      <a:prstGeom prst="line">
                        <a:avLst/>
                      </a:prstGeom>
                      <a:ln w="22225" cmpd="sng">
                        <a:solidFill>
                          <a:schemeClr val="accent5">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436" name="Group 435">
                    <a:extLst>
                      <a:ext uri="{FF2B5EF4-FFF2-40B4-BE49-F238E27FC236}">
                        <a16:creationId xmlns:a16="http://schemas.microsoft.com/office/drawing/2014/main" id="{E69AF4D8-3013-94B7-CE04-E5AACD160826}"/>
                      </a:ext>
                    </a:extLst>
                  </p:cNvPr>
                  <p:cNvGrpSpPr/>
                  <p:nvPr/>
                </p:nvGrpSpPr>
                <p:grpSpPr>
                  <a:xfrm>
                    <a:off x="3672833" y="3210349"/>
                    <a:ext cx="4669314" cy="3119537"/>
                    <a:chOff x="3672833" y="3210349"/>
                    <a:chExt cx="4669314" cy="3119537"/>
                  </a:xfrm>
                </p:grpSpPr>
                <p:grpSp>
                  <p:nvGrpSpPr>
                    <p:cNvPr id="437" name="Group 436">
                      <a:extLst>
                        <a:ext uri="{FF2B5EF4-FFF2-40B4-BE49-F238E27FC236}">
                          <a16:creationId xmlns:a16="http://schemas.microsoft.com/office/drawing/2014/main" id="{B1AC7ADA-8B75-081E-B876-CBECFA49E9E5}"/>
                        </a:ext>
                      </a:extLst>
                    </p:cNvPr>
                    <p:cNvGrpSpPr/>
                    <p:nvPr/>
                  </p:nvGrpSpPr>
                  <p:grpSpPr>
                    <a:xfrm>
                      <a:off x="3672833" y="3210349"/>
                      <a:ext cx="4669314" cy="3119537"/>
                      <a:chOff x="3672833" y="3210349"/>
                      <a:chExt cx="4669314" cy="3119537"/>
                    </a:xfrm>
                  </p:grpSpPr>
                  <p:grpSp>
                    <p:nvGrpSpPr>
                      <p:cNvPr id="441" name="Group 440">
                        <a:extLst>
                          <a:ext uri="{FF2B5EF4-FFF2-40B4-BE49-F238E27FC236}">
                            <a16:creationId xmlns:a16="http://schemas.microsoft.com/office/drawing/2014/main" id="{AB935E68-6565-7548-BF89-D3CCF576F608}"/>
                          </a:ext>
                        </a:extLst>
                      </p:cNvPr>
                      <p:cNvGrpSpPr>
                        <a:grpSpLocks noChangeAspect="1"/>
                      </p:cNvGrpSpPr>
                      <p:nvPr/>
                    </p:nvGrpSpPr>
                    <p:grpSpPr>
                      <a:xfrm>
                        <a:off x="3672833" y="3210349"/>
                        <a:ext cx="4669314" cy="3119537"/>
                        <a:chOff x="3672833" y="4113174"/>
                        <a:chExt cx="4669314" cy="3119537"/>
                      </a:xfrm>
                    </p:grpSpPr>
                    <p:grpSp>
                      <p:nvGrpSpPr>
                        <p:cNvPr id="449" name="Group 448">
                          <a:extLst>
                            <a:ext uri="{FF2B5EF4-FFF2-40B4-BE49-F238E27FC236}">
                              <a16:creationId xmlns:a16="http://schemas.microsoft.com/office/drawing/2014/main" id="{58A3A9AE-E532-5923-4C77-682EE5365E86}"/>
                            </a:ext>
                          </a:extLst>
                        </p:cNvPr>
                        <p:cNvGrpSpPr/>
                        <p:nvPr/>
                      </p:nvGrpSpPr>
                      <p:grpSpPr>
                        <a:xfrm>
                          <a:off x="3672833" y="4113174"/>
                          <a:ext cx="3931913" cy="276280"/>
                          <a:chOff x="3642045" y="4012763"/>
                          <a:chExt cx="3794806" cy="276450"/>
                        </a:xfrm>
                      </p:grpSpPr>
                      <p:sp>
                        <p:nvSpPr>
                          <p:cNvPr id="468" name="Round Single Corner Rectangle 467">
                            <a:extLst>
                              <a:ext uri="{FF2B5EF4-FFF2-40B4-BE49-F238E27FC236}">
                                <a16:creationId xmlns:a16="http://schemas.microsoft.com/office/drawing/2014/main" id="{9F3D7C98-89F7-0E1A-BE82-8DF3D58B4ED6}"/>
                              </a:ext>
                            </a:extLst>
                          </p:cNvPr>
                          <p:cNvSpPr/>
                          <p:nvPr/>
                        </p:nvSpPr>
                        <p:spPr bwMode="auto">
                          <a:xfrm>
                            <a:off x="7363699" y="4014893"/>
                            <a:ext cx="73152" cy="274320"/>
                          </a:xfrm>
                          <a:prstGeom prst="round1Rect">
                            <a:avLst>
                              <a:gd name="adj" fmla="val 49696"/>
                            </a:avLst>
                          </a:prstGeom>
                          <a:solidFill>
                            <a:schemeClr val="bg1">
                              <a:lumMod val="50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spcBef>
                                <a:spcPct val="0"/>
                              </a:spcBef>
                            </a:pPr>
                            <a:endParaRPr lang="en-US" sz="1600">
                              <a:solidFill>
                                <a:srgbClr val="000000"/>
                              </a:solidFill>
                            </a:endParaRPr>
                          </a:p>
                        </p:txBody>
                      </p:sp>
                      <p:sp>
                        <p:nvSpPr>
                          <p:cNvPr id="469" name="Round Single Corner Rectangle 468">
                            <a:extLst>
                              <a:ext uri="{FF2B5EF4-FFF2-40B4-BE49-F238E27FC236}">
                                <a16:creationId xmlns:a16="http://schemas.microsoft.com/office/drawing/2014/main" id="{6340F260-C8F0-5D30-9013-128AA1C5DEC9}"/>
                              </a:ext>
                            </a:extLst>
                          </p:cNvPr>
                          <p:cNvSpPr/>
                          <p:nvPr/>
                        </p:nvSpPr>
                        <p:spPr bwMode="auto">
                          <a:xfrm flipH="1">
                            <a:off x="3642045" y="4012763"/>
                            <a:ext cx="73152" cy="274320"/>
                          </a:xfrm>
                          <a:prstGeom prst="round1Rect">
                            <a:avLst>
                              <a:gd name="adj" fmla="val 49696"/>
                            </a:avLst>
                          </a:prstGeom>
                          <a:solidFill>
                            <a:schemeClr val="bg1">
                              <a:lumMod val="50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spcBef>
                                <a:spcPct val="0"/>
                              </a:spcBef>
                            </a:pPr>
                            <a:endParaRPr lang="en-US" sz="1600">
                              <a:solidFill>
                                <a:srgbClr val="000000"/>
                              </a:solidFill>
                            </a:endParaRPr>
                          </a:p>
                        </p:txBody>
                      </p:sp>
                      <p:sp>
                        <p:nvSpPr>
                          <p:cNvPr id="470" name="Rectangle 469">
                            <a:extLst>
                              <a:ext uri="{FF2B5EF4-FFF2-40B4-BE49-F238E27FC236}">
                                <a16:creationId xmlns:a16="http://schemas.microsoft.com/office/drawing/2014/main" id="{CB7B22D8-0B49-D55D-6762-FAA85941902D}"/>
                              </a:ext>
                            </a:extLst>
                          </p:cNvPr>
                          <p:cNvSpPr/>
                          <p:nvPr/>
                        </p:nvSpPr>
                        <p:spPr bwMode="auto">
                          <a:xfrm>
                            <a:off x="3709881" y="4013871"/>
                            <a:ext cx="3657600" cy="73152"/>
                          </a:xfrm>
                          <a:prstGeom prst="rect">
                            <a:avLst/>
                          </a:prstGeom>
                          <a:solidFill>
                            <a:schemeClr val="bg1">
                              <a:lumMod val="50000"/>
                            </a:schemeClr>
                          </a:solidFill>
                          <a:ln>
                            <a:no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spcBef>
                                <a:spcPct val="0"/>
                              </a:spcBef>
                            </a:pPr>
                            <a:endParaRPr lang="en-US" sz="1600">
                              <a:solidFill>
                                <a:srgbClr val="000000"/>
                              </a:solidFill>
                            </a:endParaRPr>
                          </a:p>
                        </p:txBody>
                      </p:sp>
                    </p:grpSp>
                    <p:grpSp>
                      <p:nvGrpSpPr>
                        <p:cNvPr id="450" name="Group 449">
                          <a:extLst>
                            <a:ext uri="{FF2B5EF4-FFF2-40B4-BE49-F238E27FC236}">
                              <a16:creationId xmlns:a16="http://schemas.microsoft.com/office/drawing/2014/main" id="{1FAF144B-2ADC-3B08-E9BE-617363D562BB}"/>
                            </a:ext>
                          </a:extLst>
                        </p:cNvPr>
                        <p:cNvGrpSpPr/>
                        <p:nvPr/>
                      </p:nvGrpSpPr>
                      <p:grpSpPr>
                        <a:xfrm>
                          <a:off x="3849849" y="4333683"/>
                          <a:ext cx="4492298" cy="2899028"/>
                          <a:chOff x="3849849" y="4333683"/>
                          <a:chExt cx="4492298" cy="2899028"/>
                        </a:xfrm>
                      </p:grpSpPr>
                      <p:grpSp>
                        <p:nvGrpSpPr>
                          <p:cNvPr id="451" name="Group 450">
                            <a:extLst>
                              <a:ext uri="{FF2B5EF4-FFF2-40B4-BE49-F238E27FC236}">
                                <a16:creationId xmlns:a16="http://schemas.microsoft.com/office/drawing/2014/main" id="{63E4314F-23EA-F698-4A5F-147A7A50ACD2}"/>
                              </a:ext>
                            </a:extLst>
                          </p:cNvPr>
                          <p:cNvGrpSpPr/>
                          <p:nvPr/>
                        </p:nvGrpSpPr>
                        <p:grpSpPr>
                          <a:xfrm>
                            <a:off x="3849849" y="4333683"/>
                            <a:ext cx="4492298" cy="816456"/>
                            <a:chOff x="4083555" y="4358756"/>
                            <a:chExt cx="3632845" cy="660256"/>
                          </a:xfrm>
                        </p:grpSpPr>
                        <p:cxnSp>
                          <p:nvCxnSpPr>
                            <p:cNvPr id="453" name="Straight Connector 452">
                              <a:extLst>
                                <a:ext uri="{FF2B5EF4-FFF2-40B4-BE49-F238E27FC236}">
                                  <a16:creationId xmlns:a16="http://schemas.microsoft.com/office/drawing/2014/main" id="{4B4E99CA-43B9-D261-8B4C-0EAA64DD8E94}"/>
                                </a:ext>
                              </a:extLst>
                            </p:cNvPr>
                            <p:cNvCxnSpPr>
                              <a:cxnSpLocks/>
                              <a:stCxn id="443" idx="0"/>
                              <a:endCxn id="460" idx="4"/>
                            </p:cNvCxnSpPr>
                            <p:nvPr/>
                          </p:nvCxnSpPr>
                          <p:spPr>
                            <a:xfrm flipV="1">
                              <a:off x="5541950" y="4751498"/>
                              <a:ext cx="1978726" cy="263869"/>
                            </a:xfrm>
                            <a:prstGeom prst="line">
                              <a:avLst/>
                            </a:prstGeom>
                            <a:ln w="19050" cap="rnd" cmpd="sng">
                              <a:solidFill>
                                <a:schemeClr val="accent4">
                                  <a:lumMod val="60000"/>
                                  <a:lumOff val="40000"/>
                                </a:schemeClr>
                              </a:solidFill>
                              <a:bevel/>
                            </a:ln>
                            <a:effectLst/>
                          </p:spPr>
                          <p:style>
                            <a:lnRef idx="2">
                              <a:schemeClr val="accent1"/>
                            </a:lnRef>
                            <a:fillRef idx="0">
                              <a:schemeClr val="accent1"/>
                            </a:fillRef>
                            <a:effectRef idx="1">
                              <a:schemeClr val="accent1"/>
                            </a:effectRef>
                            <a:fontRef idx="minor">
                              <a:schemeClr val="tx1"/>
                            </a:fontRef>
                          </p:style>
                        </p:cxnSp>
                        <p:grpSp>
                          <p:nvGrpSpPr>
                            <p:cNvPr id="454" name="Group 453">
                              <a:extLst>
                                <a:ext uri="{FF2B5EF4-FFF2-40B4-BE49-F238E27FC236}">
                                  <a16:creationId xmlns:a16="http://schemas.microsoft.com/office/drawing/2014/main" id="{85B4DAE8-400B-7E92-BC73-D1BEC9692C82}"/>
                                </a:ext>
                              </a:extLst>
                            </p:cNvPr>
                            <p:cNvGrpSpPr>
                              <a:grpSpLocks noChangeAspect="1"/>
                            </p:cNvGrpSpPr>
                            <p:nvPr/>
                          </p:nvGrpSpPr>
                          <p:grpSpPr>
                            <a:xfrm>
                              <a:off x="4083555" y="4358756"/>
                              <a:ext cx="3632845" cy="660256"/>
                              <a:chOff x="3989531" y="4456430"/>
                              <a:chExt cx="2578017" cy="468545"/>
                            </a:xfrm>
                          </p:grpSpPr>
                          <p:grpSp>
                            <p:nvGrpSpPr>
                              <p:cNvPr id="455" name="Group 454">
                                <a:extLst>
                                  <a:ext uri="{FF2B5EF4-FFF2-40B4-BE49-F238E27FC236}">
                                    <a16:creationId xmlns:a16="http://schemas.microsoft.com/office/drawing/2014/main" id="{9A077FBD-E3C5-823C-C586-18FA6DF9286C}"/>
                                  </a:ext>
                                </a:extLst>
                              </p:cNvPr>
                              <p:cNvGrpSpPr/>
                              <p:nvPr/>
                            </p:nvGrpSpPr>
                            <p:grpSpPr>
                              <a:xfrm>
                                <a:off x="4128429" y="4456459"/>
                                <a:ext cx="2439119" cy="468516"/>
                                <a:chOff x="4128429" y="4456459"/>
                                <a:chExt cx="2439119" cy="468516"/>
                              </a:xfrm>
                            </p:grpSpPr>
                            <p:grpSp>
                              <p:nvGrpSpPr>
                                <p:cNvPr id="459" name="Group 458">
                                  <a:extLst>
                                    <a:ext uri="{FF2B5EF4-FFF2-40B4-BE49-F238E27FC236}">
                                      <a16:creationId xmlns:a16="http://schemas.microsoft.com/office/drawing/2014/main" id="{A0165EA5-A4D1-581F-D0B5-7A3E1B7CA883}"/>
                                    </a:ext>
                                  </a:extLst>
                                </p:cNvPr>
                                <p:cNvGrpSpPr>
                                  <a:grpSpLocks noChangeAspect="1"/>
                                </p:cNvGrpSpPr>
                                <p:nvPr/>
                              </p:nvGrpSpPr>
                              <p:grpSpPr>
                                <a:xfrm rot="16200000" flipH="1">
                                  <a:off x="4801915" y="3782973"/>
                                  <a:ext cx="468516" cy="1815488"/>
                                  <a:chOff x="2421368" y="5088358"/>
                                  <a:chExt cx="307733" cy="1195207"/>
                                </a:xfrm>
                              </p:grpSpPr>
                              <p:cxnSp>
                                <p:nvCxnSpPr>
                                  <p:cNvPr id="461" name="Straight Connector 460">
                                    <a:extLst>
                                      <a:ext uri="{FF2B5EF4-FFF2-40B4-BE49-F238E27FC236}">
                                        <a16:creationId xmlns:a16="http://schemas.microsoft.com/office/drawing/2014/main" id="{DA2EEAC5-1D44-7A81-766F-C83A91BBD281}"/>
                                      </a:ext>
                                    </a:extLst>
                                  </p:cNvPr>
                                  <p:cNvCxnSpPr>
                                    <a:cxnSpLocks/>
                                    <a:stCxn id="458" idx="6"/>
                                    <a:endCxn id="445" idx="0"/>
                                  </p:cNvCxnSpPr>
                                  <p:nvPr/>
                                </p:nvCxnSpPr>
                                <p:spPr>
                                  <a:xfrm rot="16200000">
                                    <a:off x="2521765" y="5473542"/>
                                    <a:ext cx="289989" cy="124681"/>
                                  </a:xfrm>
                                  <a:prstGeom prst="line">
                                    <a:avLst/>
                                  </a:prstGeom>
                                  <a:ln w="19050" cap="rnd" cmpd="sng">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a:extLst>
                                      <a:ext uri="{FF2B5EF4-FFF2-40B4-BE49-F238E27FC236}">
                                        <a16:creationId xmlns:a16="http://schemas.microsoft.com/office/drawing/2014/main" id="{046CE490-EB77-3A5F-D92F-5A7CF964C836}"/>
                                      </a:ext>
                                    </a:extLst>
                                  </p:cNvPr>
                                  <p:cNvCxnSpPr>
                                    <a:cxnSpLocks/>
                                    <a:stCxn id="445" idx="0"/>
                                    <a:endCxn id="456" idx="6"/>
                                  </p:cNvCxnSpPr>
                                  <p:nvPr/>
                                </p:nvCxnSpPr>
                                <p:spPr>
                                  <a:xfrm rot="16200000" flipV="1">
                                    <a:off x="2515599" y="5177387"/>
                                    <a:ext cx="302532" cy="124473"/>
                                  </a:xfrm>
                                  <a:prstGeom prst="line">
                                    <a:avLst/>
                                  </a:prstGeom>
                                  <a:ln w="19050" cap="rnd" cmpd="sng">
                                    <a:solidFill>
                                      <a:schemeClr val="bg1">
                                        <a:lumMod val="85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a:extLst>
                                      <a:ext uri="{FF2B5EF4-FFF2-40B4-BE49-F238E27FC236}">
                                        <a16:creationId xmlns:a16="http://schemas.microsoft.com/office/drawing/2014/main" id="{9001AF59-197D-2188-7848-1E1555560411}"/>
                                      </a:ext>
                                    </a:extLst>
                                  </p:cNvPr>
                                  <p:cNvCxnSpPr>
                                    <a:cxnSpLocks/>
                                    <a:stCxn id="466" idx="6"/>
                                  </p:cNvCxnSpPr>
                                  <p:nvPr/>
                                </p:nvCxnSpPr>
                                <p:spPr>
                                  <a:xfrm rot="16200000" flipH="1">
                                    <a:off x="2523331" y="5470271"/>
                                    <a:ext cx="277575" cy="115740"/>
                                  </a:xfrm>
                                  <a:prstGeom prst="line">
                                    <a:avLst/>
                                  </a:prstGeom>
                                  <a:ln w="19050" cap="rnd" cmpd="sng">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464" name="Group 463">
                                    <a:extLst>
                                      <a:ext uri="{FF2B5EF4-FFF2-40B4-BE49-F238E27FC236}">
                                        <a16:creationId xmlns:a16="http://schemas.microsoft.com/office/drawing/2014/main" id="{FB770AA2-CF0F-B0C7-2741-B7DA84505BE0}"/>
                                      </a:ext>
                                    </a:extLst>
                                  </p:cNvPr>
                                  <p:cNvGrpSpPr/>
                                  <p:nvPr/>
                                </p:nvGrpSpPr>
                                <p:grpSpPr>
                                  <a:xfrm>
                                    <a:off x="2421368" y="5297913"/>
                                    <a:ext cx="182883" cy="775402"/>
                                    <a:chOff x="2421368" y="5313788"/>
                                    <a:chExt cx="182883" cy="775402"/>
                                  </a:xfrm>
                                </p:grpSpPr>
                                <p:sp>
                                  <p:nvSpPr>
                                    <p:cNvPr id="466" name="Oval 465">
                                      <a:extLst>
                                        <a:ext uri="{FF2B5EF4-FFF2-40B4-BE49-F238E27FC236}">
                                          <a16:creationId xmlns:a16="http://schemas.microsoft.com/office/drawing/2014/main" id="{273F77C7-942E-24CA-53AD-1FF39CA99DD2}"/>
                                        </a:ext>
                                      </a:extLst>
                                    </p:cNvPr>
                                    <p:cNvSpPr/>
                                    <p:nvPr/>
                                  </p:nvSpPr>
                                  <p:spPr bwMode="auto">
                                    <a:xfrm>
                                      <a:off x="2421368" y="5313788"/>
                                      <a:ext cx="182880" cy="182880"/>
                                    </a:xfrm>
                                    <a:prstGeom prst="ellipse">
                                      <a:avLst/>
                                    </a:prstGeom>
                                    <a:solidFill>
                                      <a:schemeClr val="accent2">
                                        <a:lumMod val="60000"/>
                                        <a:lumOff val="40000"/>
                                      </a:schemeClr>
                                    </a:solidFill>
                                    <a:ln w="3175">
                                      <a:solidFill>
                                        <a:schemeClr val="accent2">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vert" lIns="45720" tIns="18288" rIns="0" bIns="0" rtlCol="0" anchor="ctr" anchorCtr="0">
                                      <a:prstTxWarp prst="textNoShape">
                                        <a:avLst/>
                                      </a:prstTxWarp>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spcBef>
                                          <a:spcPct val="0"/>
                                        </a:spcBef>
                                      </a:pPr>
                                      <a:endParaRPr lang="en-US" sz="1600" b="1">
                                        <a:solidFill>
                                          <a:schemeClr val="accent2">
                                            <a:lumMod val="75000"/>
                                          </a:schemeClr>
                                        </a:solidFill>
                                        <a:latin typeface="Franklin Gothic Demi" panose="020B0603020102020204" pitchFamily="34" charset="0"/>
                                        <a:ea typeface="Krungthep" panose="02000400000000000000" pitchFamily="2" charset="-34"/>
                                        <a:cs typeface="Krungthep" panose="02000400000000000000" pitchFamily="2" charset="-34"/>
                                      </a:endParaRPr>
                                    </a:p>
                                  </p:txBody>
                                </p:sp>
                                <p:sp>
                                  <p:nvSpPr>
                                    <p:cNvPr id="467" name="Oval 466">
                                      <a:extLst>
                                        <a:ext uri="{FF2B5EF4-FFF2-40B4-BE49-F238E27FC236}">
                                          <a16:creationId xmlns:a16="http://schemas.microsoft.com/office/drawing/2014/main" id="{9FD96A91-6457-CD48-EE3C-F99CF9C11A3C}"/>
                                        </a:ext>
                                      </a:extLst>
                                    </p:cNvPr>
                                    <p:cNvSpPr/>
                                    <p:nvPr/>
                                  </p:nvSpPr>
                                  <p:spPr bwMode="auto">
                                    <a:xfrm rot="16200000">
                                      <a:off x="2421365" y="5906304"/>
                                      <a:ext cx="183096" cy="182676"/>
                                    </a:xfrm>
                                    <a:prstGeom prst="ellipse">
                                      <a:avLst/>
                                    </a:prstGeom>
                                    <a:solidFill>
                                      <a:schemeClr val="bg1">
                                        <a:alpha val="0"/>
                                      </a:schemeClr>
                                    </a:solidFill>
                                    <a:ln w="3175">
                                      <a:noFill/>
                                      <a:headEnd/>
                                      <a:tailEnd/>
                                    </a:ln>
                                    <a:effectLst/>
                                  </p:spPr>
                                  <p:style>
                                    <a:lnRef idx="1">
                                      <a:schemeClr val="accent1"/>
                                    </a:lnRef>
                                    <a:fillRef idx="2">
                                      <a:schemeClr val="accent1"/>
                                    </a:fillRef>
                                    <a:effectRef idx="1">
                                      <a:schemeClr val="accent1"/>
                                    </a:effectRef>
                                    <a:fontRef idx="minor">
                                      <a:schemeClr val="dk1"/>
                                    </a:fontRef>
                                  </p:style>
                                  <p:txBody>
                                    <a:bodyPr lIns="0" tIns="0" rIns="18288" bIns="91440" rtlCol="0" anchor="ctr" anchorCtr="0">
                                      <a:prstTxWarp prst="textNoShape">
                                        <a:avLst/>
                                      </a:prstTxWarp>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spcBef>
                                          <a:spcPct val="0"/>
                                        </a:spcBef>
                                      </a:pPr>
                                      <a:r>
                                        <a:rPr lang="en-US" sz="1600">
                                          <a:solidFill>
                                            <a:srgbClr val="000000"/>
                                          </a:solidFill>
                                        </a:rPr>
                                        <a:t>…</a:t>
                                      </a:r>
                                    </a:p>
                                  </p:txBody>
                                </p:sp>
                              </p:grpSp>
                              <p:cxnSp>
                                <p:nvCxnSpPr>
                                  <p:cNvPr id="465" name="Straight Connector 464">
                                    <a:extLst>
                                      <a:ext uri="{FF2B5EF4-FFF2-40B4-BE49-F238E27FC236}">
                                        <a16:creationId xmlns:a16="http://schemas.microsoft.com/office/drawing/2014/main" id="{131122B2-DE91-87C3-5A66-1571775470A2}"/>
                                      </a:ext>
                                    </a:extLst>
                                  </p:cNvPr>
                                  <p:cNvCxnSpPr>
                                    <a:cxnSpLocks/>
                                    <a:endCxn id="443" idx="0"/>
                                  </p:cNvCxnSpPr>
                                  <p:nvPr/>
                                </p:nvCxnSpPr>
                                <p:spPr>
                                  <a:xfrm rot="16200000">
                                    <a:off x="2365094" y="5921247"/>
                                    <a:ext cx="605306" cy="119330"/>
                                  </a:xfrm>
                                  <a:prstGeom prst="line">
                                    <a:avLst/>
                                  </a:prstGeom>
                                  <a:solidFill>
                                    <a:srgbClr val="D99694"/>
                                  </a:solidFill>
                                  <a:ln w="19050" cap="rnd" cmpd="sng">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460" name="Oval 459">
                                  <a:extLst>
                                    <a:ext uri="{FF2B5EF4-FFF2-40B4-BE49-F238E27FC236}">
                                      <a16:creationId xmlns:a16="http://schemas.microsoft.com/office/drawing/2014/main" id="{9B3359F0-EE0D-992D-2C9F-80EB7CE83C2D}"/>
                                    </a:ext>
                                  </a:extLst>
                                </p:cNvPr>
                                <p:cNvSpPr/>
                                <p:nvPr/>
                              </p:nvSpPr>
                              <p:spPr bwMode="auto">
                                <a:xfrm flipH="1">
                                  <a:off x="6289758" y="4456706"/>
                                  <a:ext cx="277790" cy="278429"/>
                                </a:xfrm>
                                <a:prstGeom prst="ellipse">
                                  <a:avLst/>
                                </a:prstGeom>
                                <a:solidFill>
                                  <a:schemeClr val="accent4">
                                    <a:lumMod val="60000"/>
                                    <a:lumOff val="40000"/>
                                  </a:schemeClr>
                                </a:solidFill>
                                <a:ln w="3175">
                                  <a:solidFill>
                                    <a:schemeClr val="accent4">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spcBef>
                                      <a:spcPct val="0"/>
                                    </a:spcBef>
                                  </a:pPr>
                                  <a:endParaRPr lang="en-US" sz="1600" b="1">
                                    <a:solidFill>
                                      <a:schemeClr val="accent4">
                                        <a:lumMod val="50000"/>
                                      </a:schemeClr>
                                    </a:solidFill>
                                    <a:latin typeface="Franklin Gothic Heavy" panose="020B0603020102020204" pitchFamily="34" charset="0"/>
                                  </a:endParaRPr>
                                </a:p>
                              </p:txBody>
                            </p:sp>
                          </p:grpSp>
                          <p:sp>
                            <p:nvSpPr>
                              <p:cNvPr id="456" name="Oval 455">
                                <a:extLst>
                                  <a:ext uri="{FF2B5EF4-FFF2-40B4-BE49-F238E27FC236}">
                                    <a16:creationId xmlns:a16="http://schemas.microsoft.com/office/drawing/2014/main" id="{9F2E93B6-8134-DC8D-77CB-99D2C902BCE2}"/>
                                  </a:ext>
                                </a:extLst>
                              </p:cNvPr>
                              <p:cNvSpPr/>
                              <p:nvPr/>
                            </p:nvSpPr>
                            <p:spPr bwMode="auto">
                              <a:xfrm rot="16200000" flipH="1">
                                <a:off x="3989211" y="4457343"/>
                                <a:ext cx="278429" cy="277790"/>
                              </a:xfrm>
                              <a:prstGeom prst="ellipse">
                                <a:avLst/>
                              </a:prstGeom>
                              <a:solidFill>
                                <a:srgbClr val="D99694"/>
                              </a:solidFill>
                              <a:ln w="3175">
                                <a:solidFill>
                                  <a:srgbClr val="953735"/>
                                </a:solidFill>
                                <a:headEnd/>
                                <a:tailEnd/>
                              </a:ln>
                              <a:effectLst/>
                            </p:spPr>
                            <p:style>
                              <a:lnRef idx="1">
                                <a:schemeClr val="accent1"/>
                              </a:lnRef>
                              <a:fillRef idx="2">
                                <a:schemeClr val="accent1"/>
                              </a:fillRef>
                              <a:effectRef idx="1">
                                <a:schemeClr val="accent1"/>
                              </a:effectRef>
                              <a:fontRef idx="minor">
                                <a:schemeClr val="dk1"/>
                              </a:fontRef>
                            </p:style>
                            <p:txBody>
                              <a:bodyPr vert="vert" lIns="45720" tIns="18288" rIns="0" bIns="0" rtlCol="0" anchor="ctr" anchorCtr="0">
                                <a:prstTxWarp prst="textNoShape">
                                  <a:avLst/>
                                </a:prstTxWarp>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spcBef>
                                    <a:spcPct val="0"/>
                                  </a:spcBef>
                                </a:pPr>
                                <a:endParaRPr lang="en-US" sz="1600" b="1">
                                  <a:solidFill>
                                    <a:srgbClr val="953735"/>
                                  </a:solidFill>
                                  <a:latin typeface="Franklin Gothic Demi" panose="020B0603020102020204" pitchFamily="34" charset="0"/>
                                </a:endParaRPr>
                              </a:p>
                            </p:txBody>
                          </p:sp>
                          <p:sp>
                            <p:nvSpPr>
                              <p:cNvPr id="457" name="Oval 456">
                                <a:extLst>
                                  <a:ext uri="{FF2B5EF4-FFF2-40B4-BE49-F238E27FC236}">
                                    <a16:creationId xmlns:a16="http://schemas.microsoft.com/office/drawing/2014/main" id="{A1C2AFAF-5512-234A-C870-1439972AE96F}"/>
                                  </a:ext>
                                </a:extLst>
                              </p:cNvPr>
                              <p:cNvSpPr/>
                              <p:nvPr/>
                            </p:nvSpPr>
                            <p:spPr bwMode="auto">
                              <a:xfrm rot="16200000" flipH="1">
                                <a:off x="5792106" y="4456750"/>
                                <a:ext cx="278429" cy="277790"/>
                              </a:xfrm>
                              <a:prstGeom prst="ellipse">
                                <a:avLst/>
                              </a:prstGeom>
                              <a:solidFill>
                                <a:schemeClr val="accent2">
                                  <a:lumMod val="60000"/>
                                  <a:lumOff val="40000"/>
                                </a:schemeClr>
                              </a:solidFill>
                              <a:ln w="3175">
                                <a:solidFill>
                                  <a:schemeClr val="accent2">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vert="vert" lIns="45720" tIns="18288" rIns="0" bIns="0" rtlCol="0" anchor="ctr" anchorCtr="0">
                                <a:prstTxWarp prst="textNoShape">
                                  <a:avLst/>
                                </a:prstTxWarp>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spcBef>
                                    <a:spcPct val="0"/>
                                  </a:spcBef>
                                </a:pPr>
                                <a:endParaRPr lang="en-US" sz="1600" b="1">
                                  <a:solidFill>
                                    <a:schemeClr val="accent2">
                                      <a:lumMod val="75000"/>
                                    </a:schemeClr>
                                  </a:solidFill>
                                  <a:latin typeface="Franklin Gothic Demi" panose="020B0603020102020204" pitchFamily="34" charset="0"/>
                                  <a:ea typeface="Open Sans" panose="020B0606030504020204" pitchFamily="34" charset="0"/>
                                  <a:cs typeface="Consolas" panose="020B0609020204030204" pitchFamily="49" charset="0"/>
                                </a:endParaRPr>
                              </a:p>
                            </p:txBody>
                          </p:sp>
                          <p:sp>
                            <p:nvSpPr>
                              <p:cNvPr id="458" name="Oval 457">
                                <a:extLst>
                                  <a:ext uri="{FF2B5EF4-FFF2-40B4-BE49-F238E27FC236}">
                                    <a16:creationId xmlns:a16="http://schemas.microsoft.com/office/drawing/2014/main" id="{37F3B449-8A58-8392-8A49-22A4BA55795B}"/>
                                  </a:ext>
                                </a:extLst>
                              </p:cNvPr>
                              <p:cNvSpPr/>
                              <p:nvPr/>
                            </p:nvSpPr>
                            <p:spPr bwMode="auto">
                              <a:xfrm rot="16200000" flipH="1">
                                <a:off x="4889235" y="4457025"/>
                                <a:ext cx="278429" cy="277790"/>
                              </a:xfrm>
                              <a:prstGeom prst="ellipse">
                                <a:avLst/>
                              </a:prstGeom>
                              <a:solidFill>
                                <a:srgbClr val="D99694"/>
                              </a:solidFill>
                              <a:ln w="3175">
                                <a:solidFill>
                                  <a:srgbClr val="953735"/>
                                </a:solidFill>
                                <a:headEnd/>
                                <a:tailEnd/>
                              </a:ln>
                              <a:effectLst/>
                            </p:spPr>
                            <p:style>
                              <a:lnRef idx="1">
                                <a:schemeClr val="accent1"/>
                              </a:lnRef>
                              <a:fillRef idx="2">
                                <a:schemeClr val="accent1"/>
                              </a:fillRef>
                              <a:effectRef idx="1">
                                <a:schemeClr val="accent1"/>
                              </a:effectRef>
                              <a:fontRef idx="minor">
                                <a:schemeClr val="dk1"/>
                              </a:fontRef>
                            </p:style>
                            <p:txBody>
                              <a:bodyPr vert="vert" lIns="45720" tIns="18288" rIns="0" bIns="0" rtlCol="0" anchor="ctr" anchorCtr="0">
                                <a:prstTxWarp prst="textNoShape">
                                  <a:avLst/>
                                </a:prstTxWarp>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spcBef>
                                    <a:spcPct val="0"/>
                                  </a:spcBef>
                                </a:pPr>
                                <a:endParaRPr lang="en-US" sz="1600" b="1">
                                  <a:solidFill>
                                    <a:srgbClr val="953735"/>
                                  </a:solidFill>
                                  <a:latin typeface="Franklin Gothic Demi" panose="020B0603020102020204" pitchFamily="34" charset="0"/>
                                </a:endParaRPr>
                              </a:p>
                            </p:txBody>
                          </p:sp>
                        </p:grpSp>
                      </p:grpSp>
                      <p:sp>
                        <p:nvSpPr>
                          <p:cNvPr id="452" name="Rounded Rectangle 451">
                            <a:extLst>
                              <a:ext uri="{FF2B5EF4-FFF2-40B4-BE49-F238E27FC236}">
                                <a16:creationId xmlns:a16="http://schemas.microsoft.com/office/drawing/2014/main" id="{3F986E79-0C70-2FA7-407A-7ABB118747C1}"/>
                              </a:ext>
                            </a:extLst>
                          </p:cNvPr>
                          <p:cNvSpPr/>
                          <p:nvPr/>
                        </p:nvSpPr>
                        <p:spPr bwMode="auto">
                          <a:xfrm>
                            <a:off x="5519002" y="6748079"/>
                            <a:ext cx="484632" cy="484632"/>
                          </a:xfrm>
                          <a:prstGeom prst="roundRect">
                            <a:avLst>
                              <a:gd name="adj" fmla="val 11136"/>
                            </a:avLst>
                          </a:prstGeom>
                          <a:solidFill>
                            <a:srgbClr val="B3A3C7"/>
                          </a:solidFill>
                          <a:ln>
                            <a:solidFill>
                              <a:srgbClr val="604A7B"/>
                            </a:solidFill>
                            <a:headEnd/>
                            <a:tailEnd/>
                          </a:ln>
                          <a:effectLst/>
                        </p:spPr>
                        <p:style>
                          <a:lnRef idx="1">
                            <a:schemeClr val="accent1"/>
                          </a:lnRef>
                          <a:fillRef idx="2">
                            <a:schemeClr val="accent1"/>
                          </a:fillRef>
                          <a:effectRef idx="1">
                            <a:schemeClr val="accent1"/>
                          </a:effectRef>
                          <a:fontRef idx="minor">
                            <a:schemeClr val="dk1"/>
                          </a:fontRef>
                        </p:style>
                        <p:txBody>
                          <a:bodyPr lIns="18288" tIns="91440" rIns="0" bIns="137160" rtlCol="0" anchor="ctr" anchorCtr="0">
                            <a:prstTxWarp prst="textNoShape">
                              <a:avLst/>
                            </a:prstTxWarp>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spcBef>
                                <a:spcPct val="0"/>
                              </a:spcBef>
                            </a:pPr>
                            <a:endParaRPr lang="en-US" sz="2000" b="1">
                              <a:solidFill>
                                <a:srgbClr val="604A7B"/>
                              </a:solidFill>
                              <a:latin typeface="Franklin Gothic Demi" panose="020B0603020102020204" pitchFamily="34" charset="0"/>
                            </a:endParaRPr>
                          </a:p>
                        </p:txBody>
                      </p:sp>
                    </p:grpSp>
                  </p:grpSp>
                  <p:sp>
                    <p:nvSpPr>
                      <p:cNvPr id="442" name="Oval 441">
                        <a:extLst>
                          <a:ext uri="{FF2B5EF4-FFF2-40B4-BE49-F238E27FC236}">
                            <a16:creationId xmlns:a16="http://schemas.microsoft.com/office/drawing/2014/main" id="{18D17B91-AD75-E820-1582-07E49B3D6B1A}"/>
                          </a:ext>
                        </a:extLst>
                      </p:cNvPr>
                      <p:cNvSpPr/>
                      <p:nvPr/>
                    </p:nvSpPr>
                    <p:spPr bwMode="auto">
                      <a:xfrm flipH="1">
                        <a:off x="6677475" y="5051789"/>
                        <a:ext cx="484060" cy="485174"/>
                      </a:xfrm>
                      <a:prstGeom prst="ellipse">
                        <a:avLst/>
                      </a:prstGeom>
                      <a:solidFill>
                        <a:schemeClr val="accent4">
                          <a:lumMod val="60000"/>
                          <a:lumOff val="40000"/>
                        </a:schemeClr>
                      </a:solidFill>
                      <a:ln w="3175">
                        <a:solidFill>
                          <a:schemeClr val="accent4">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spcBef>
                            <a:spcPct val="0"/>
                          </a:spcBef>
                        </a:pPr>
                        <a:endParaRPr lang="en-US" sz="1600" b="1">
                          <a:solidFill>
                            <a:schemeClr val="accent4">
                              <a:lumMod val="50000"/>
                            </a:schemeClr>
                          </a:solidFill>
                          <a:latin typeface="Franklin Gothic Heavy" panose="020B0603020102020204" pitchFamily="34" charset="0"/>
                        </a:endParaRPr>
                      </a:p>
                    </p:txBody>
                  </p:sp>
                  <p:sp>
                    <p:nvSpPr>
                      <p:cNvPr id="443" name="Oval 442">
                        <a:extLst>
                          <a:ext uri="{FF2B5EF4-FFF2-40B4-BE49-F238E27FC236}">
                            <a16:creationId xmlns:a16="http://schemas.microsoft.com/office/drawing/2014/main" id="{9094FC87-8CAD-1FF1-C0CE-21C82F990735}"/>
                          </a:ext>
                        </a:extLst>
                      </p:cNvPr>
                      <p:cNvSpPr/>
                      <p:nvPr/>
                    </p:nvSpPr>
                    <p:spPr bwMode="auto">
                      <a:xfrm>
                        <a:off x="5410953" y="4242816"/>
                        <a:ext cx="484632" cy="484632"/>
                      </a:xfrm>
                      <a:prstGeom prst="ellipse">
                        <a:avLst/>
                      </a:prstGeom>
                      <a:solidFill>
                        <a:schemeClr val="accent5">
                          <a:lumMod val="20000"/>
                          <a:lumOff val="80000"/>
                        </a:schemeClr>
                      </a:solidFill>
                      <a:ln>
                        <a:solidFill>
                          <a:schemeClr val="accent5">
                            <a:lumMod val="60000"/>
                            <a:lumOff val="40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spcBef>
                            <a:spcPct val="0"/>
                          </a:spcBef>
                        </a:pPr>
                        <a:endParaRPr lang="en-US" sz="1600">
                          <a:solidFill>
                            <a:srgbClr val="000000"/>
                          </a:solidFill>
                        </a:endParaRPr>
                      </a:p>
                    </p:txBody>
                  </p:sp>
                  <p:sp>
                    <p:nvSpPr>
                      <p:cNvPr id="444" name="Oval 443">
                        <a:extLst>
                          <a:ext uri="{FF2B5EF4-FFF2-40B4-BE49-F238E27FC236}">
                            <a16:creationId xmlns:a16="http://schemas.microsoft.com/office/drawing/2014/main" id="{AC0119D6-35FE-CB70-09ED-38FAF9CFDE04}"/>
                          </a:ext>
                        </a:extLst>
                      </p:cNvPr>
                      <p:cNvSpPr/>
                      <p:nvPr/>
                    </p:nvSpPr>
                    <p:spPr bwMode="auto">
                      <a:xfrm>
                        <a:off x="6229772" y="4242816"/>
                        <a:ext cx="484632" cy="484632"/>
                      </a:xfrm>
                      <a:prstGeom prst="ellipse">
                        <a:avLst/>
                      </a:prstGeom>
                      <a:solidFill>
                        <a:schemeClr val="accent5">
                          <a:lumMod val="20000"/>
                          <a:lumOff val="80000"/>
                        </a:schemeClr>
                      </a:solidFill>
                      <a:ln>
                        <a:solidFill>
                          <a:schemeClr val="accent5">
                            <a:lumMod val="60000"/>
                            <a:lumOff val="40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spcBef>
                            <a:spcPct val="0"/>
                          </a:spcBef>
                        </a:pPr>
                        <a:endParaRPr lang="en-US" sz="1600">
                          <a:solidFill>
                            <a:srgbClr val="000000"/>
                          </a:solidFill>
                        </a:endParaRPr>
                      </a:p>
                    </p:txBody>
                  </p:sp>
                  <p:sp>
                    <p:nvSpPr>
                      <p:cNvPr id="445" name="Oval 444">
                        <a:extLst>
                          <a:ext uri="{FF2B5EF4-FFF2-40B4-BE49-F238E27FC236}">
                            <a16:creationId xmlns:a16="http://schemas.microsoft.com/office/drawing/2014/main" id="{897842E3-C424-B1B1-1437-240E4DC0B15B}"/>
                          </a:ext>
                        </a:extLst>
                      </p:cNvPr>
                      <p:cNvSpPr/>
                      <p:nvPr/>
                    </p:nvSpPr>
                    <p:spPr bwMode="auto">
                      <a:xfrm>
                        <a:off x="4650326" y="4247281"/>
                        <a:ext cx="484632" cy="484632"/>
                      </a:xfrm>
                      <a:prstGeom prst="ellipse">
                        <a:avLst/>
                      </a:prstGeom>
                      <a:solidFill>
                        <a:schemeClr val="accent5">
                          <a:lumMod val="20000"/>
                          <a:lumOff val="80000"/>
                        </a:schemeClr>
                      </a:solidFill>
                      <a:ln>
                        <a:solidFill>
                          <a:schemeClr val="accent5">
                            <a:lumMod val="60000"/>
                            <a:lumOff val="40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spcBef>
                            <a:spcPct val="0"/>
                          </a:spcBef>
                        </a:pPr>
                        <a:endParaRPr lang="en-US" sz="1600">
                          <a:solidFill>
                            <a:srgbClr val="000000"/>
                          </a:solidFill>
                        </a:endParaRPr>
                      </a:p>
                    </p:txBody>
                  </p:sp>
                  <p:sp>
                    <p:nvSpPr>
                      <p:cNvPr id="446" name="Oval 445">
                        <a:extLst>
                          <a:ext uri="{FF2B5EF4-FFF2-40B4-BE49-F238E27FC236}">
                            <a16:creationId xmlns:a16="http://schemas.microsoft.com/office/drawing/2014/main" id="{0BB65F53-CDE5-9792-06D4-04C88DEFD0E4}"/>
                          </a:ext>
                        </a:extLst>
                      </p:cNvPr>
                      <p:cNvSpPr/>
                      <p:nvPr/>
                    </p:nvSpPr>
                    <p:spPr bwMode="auto">
                      <a:xfrm flipH="1">
                        <a:off x="7052973" y="4241979"/>
                        <a:ext cx="484060" cy="485174"/>
                      </a:xfrm>
                      <a:prstGeom prst="ellipse">
                        <a:avLst/>
                      </a:prstGeom>
                      <a:solidFill>
                        <a:schemeClr val="accent4">
                          <a:lumMod val="60000"/>
                          <a:lumOff val="40000"/>
                        </a:schemeClr>
                      </a:solidFill>
                      <a:ln w="3175">
                        <a:solidFill>
                          <a:schemeClr val="accent4">
                            <a:lumMod val="75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ctr" anchorCtr="0">
                        <a:prstTxWarp prst="textNoShape">
                          <a:avLst/>
                        </a:prstTxWarp>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spcBef>
                            <a:spcPct val="0"/>
                          </a:spcBef>
                        </a:pPr>
                        <a:endParaRPr lang="en-US" sz="1600" b="1">
                          <a:solidFill>
                            <a:schemeClr val="accent4">
                              <a:lumMod val="50000"/>
                            </a:schemeClr>
                          </a:solidFill>
                          <a:latin typeface="Franklin Gothic Heavy" panose="020B0603020102020204" pitchFamily="34" charset="0"/>
                        </a:endParaRPr>
                      </a:p>
                    </p:txBody>
                  </p:sp>
                  <p:sp>
                    <p:nvSpPr>
                      <p:cNvPr id="447" name="Oval 446">
                        <a:extLst>
                          <a:ext uri="{FF2B5EF4-FFF2-40B4-BE49-F238E27FC236}">
                            <a16:creationId xmlns:a16="http://schemas.microsoft.com/office/drawing/2014/main" id="{7F9FC9D8-6832-415E-1A9F-1621B5EA9B9A}"/>
                          </a:ext>
                        </a:extLst>
                      </p:cNvPr>
                      <p:cNvSpPr/>
                      <p:nvPr/>
                    </p:nvSpPr>
                    <p:spPr bwMode="auto">
                      <a:xfrm>
                        <a:off x="5853684" y="5056840"/>
                        <a:ext cx="484632" cy="484632"/>
                      </a:xfrm>
                      <a:prstGeom prst="ellipse">
                        <a:avLst/>
                      </a:prstGeom>
                      <a:solidFill>
                        <a:schemeClr val="accent5">
                          <a:lumMod val="20000"/>
                          <a:lumOff val="80000"/>
                        </a:schemeClr>
                      </a:solidFill>
                      <a:ln>
                        <a:solidFill>
                          <a:schemeClr val="accent5">
                            <a:lumMod val="60000"/>
                            <a:lumOff val="40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spcBef>
                            <a:spcPct val="0"/>
                          </a:spcBef>
                        </a:pPr>
                        <a:endParaRPr lang="en-US" sz="1600">
                          <a:solidFill>
                            <a:srgbClr val="000000"/>
                          </a:solidFill>
                        </a:endParaRPr>
                      </a:p>
                    </p:txBody>
                  </p:sp>
                  <p:sp>
                    <p:nvSpPr>
                      <p:cNvPr id="448" name="Oval 447">
                        <a:extLst>
                          <a:ext uri="{FF2B5EF4-FFF2-40B4-BE49-F238E27FC236}">
                            <a16:creationId xmlns:a16="http://schemas.microsoft.com/office/drawing/2014/main" id="{38F97008-685F-E7EC-2238-077288E60EC2}"/>
                          </a:ext>
                        </a:extLst>
                      </p:cNvPr>
                      <p:cNvSpPr/>
                      <p:nvPr/>
                    </p:nvSpPr>
                    <p:spPr bwMode="auto">
                      <a:xfrm>
                        <a:off x="5029893" y="5056840"/>
                        <a:ext cx="484632" cy="484632"/>
                      </a:xfrm>
                      <a:prstGeom prst="ellipse">
                        <a:avLst/>
                      </a:prstGeom>
                      <a:solidFill>
                        <a:schemeClr val="accent5">
                          <a:lumMod val="20000"/>
                          <a:lumOff val="80000"/>
                        </a:schemeClr>
                      </a:solidFill>
                      <a:ln>
                        <a:solidFill>
                          <a:schemeClr val="accent5">
                            <a:lumMod val="60000"/>
                            <a:lumOff val="40000"/>
                          </a:schemeClr>
                        </a:solidFill>
                        <a:headEnd/>
                        <a:tailEnd/>
                      </a:ln>
                      <a:effectLst/>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defPPr>
                          <a:defRPr lang="en-US"/>
                        </a:defPPr>
                        <a:lvl1pPr marL="0" algn="l" defTabSz="457200" rtl="0" eaLnBrk="1" latinLnBrk="0" hangingPunct="1">
                          <a:defRPr sz="1800" kern="1200">
                            <a:solidFill>
                              <a:schemeClr val="dk1"/>
                            </a:solidFill>
                            <a:latin typeface="+mn-lt"/>
                            <a:ea typeface="+mn-ea"/>
                            <a:cs typeface="+mn-cs"/>
                          </a:defRPr>
                        </a:lvl1pPr>
                        <a:lvl2pPr marL="457200" algn="l" defTabSz="457200" rtl="0" eaLnBrk="1" latinLnBrk="0" hangingPunct="1">
                          <a:defRPr sz="1800" kern="1200">
                            <a:solidFill>
                              <a:schemeClr val="dk1"/>
                            </a:solidFill>
                            <a:latin typeface="+mn-lt"/>
                            <a:ea typeface="+mn-ea"/>
                            <a:cs typeface="+mn-cs"/>
                          </a:defRPr>
                        </a:lvl2pPr>
                        <a:lvl3pPr marL="914400" algn="l" defTabSz="457200" rtl="0" eaLnBrk="1" latinLnBrk="0" hangingPunct="1">
                          <a:defRPr sz="1800" kern="1200">
                            <a:solidFill>
                              <a:schemeClr val="dk1"/>
                            </a:solidFill>
                            <a:latin typeface="+mn-lt"/>
                            <a:ea typeface="+mn-ea"/>
                            <a:cs typeface="+mn-cs"/>
                          </a:defRPr>
                        </a:lvl3pPr>
                        <a:lvl4pPr marL="1371600" algn="l" defTabSz="457200" rtl="0" eaLnBrk="1" latinLnBrk="0" hangingPunct="1">
                          <a:defRPr sz="1800" kern="1200">
                            <a:solidFill>
                              <a:schemeClr val="dk1"/>
                            </a:solidFill>
                            <a:latin typeface="+mn-lt"/>
                            <a:ea typeface="+mn-ea"/>
                            <a:cs typeface="+mn-cs"/>
                          </a:defRPr>
                        </a:lvl4pPr>
                        <a:lvl5pPr marL="1828800" algn="l" defTabSz="457200" rtl="0" eaLnBrk="1" latinLnBrk="0" hangingPunct="1">
                          <a:defRPr sz="1800" kern="1200">
                            <a:solidFill>
                              <a:schemeClr val="dk1"/>
                            </a:solidFill>
                            <a:latin typeface="+mn-lt"/>
                            <a:ea typeface="+mn-ea"/>
                            <a:cs typeface="+mn-cs"/>
                          </a:defRPr>
                        </a:lvl5pPr>
                        <a:lvl6pPr marL="2286000" algn="l" defTabSz="457200" rtl="0" eaLnBrk="1" latinLnBrk="0" hangingPunct="1">
                          <a:defRPr sz="1800" kern="1200">
                            <a:solidFill>
                              <a:schemeClr val="dk1"/>
                            </a:solidFill>
                            <a:latin typeface="+mn-lt"/>
                            <a:ea typeface="+mn-ea"/>
                            <a:cs typeface="+mn-cs"/>
                          </a:defRPr>
                        </a:lvl6pPr>
                        <a:lvl7pPr marL="2743200" algn="l" defTabSz="457200" rtl="0" eaLnBrk="1" latinLnBrk="0" hangingPunct="1">
                          <a:defRPr sz="1800" kern="1200">
                            <a:solidFill>
                              <a:schemeClr val="dk1"/>
                            </a:solidFill>
                            <a:latin typeface="+mn-lt"/>
                            <a:ea typeface="+mn-ea"/>
                            <a:cs typeface="+mn-cs"/>
                          </a:defRPr>
                        </a:lvl7pPr>
                        <a:lvl8pPr marL="3200400" algn="l" defTabSz="457200" rtl="0" eaLnBrk="1" latinLnBrk="0" hangingPunct="1">
                          <a:defRPr sz="1800" kern="1200">
                            <a:solidFill>
                              <a:schemeClr val="dk1"/>
                            </a:solidFill>
                            <a:latin typeface="+mn-lt"/>
                            <a:ea typeface="+mn-ea"/>
                            <a:cs typeface="+mn-cs"/>
                          </a:defRPr>
                        </a:lvl8pPr>
                        <a:lvl9pPr marL="3657600" algn="l" defTabSz="457200" rtl="0" eaLnBrk="1" latinLnBrk="0" hangingPunct="1">
                          <a:defRPr sz="1800" kern="1200">
                            <a:solidFill>
                              <a:schemeClr val="dk1"/>
                            </a:solidFill>
                            <a:latin typeface="+mn-lt"/>
                            <a:ea typeface="+mn-ea"/>
                            <a:cs typeface="+mn-cs"/>
                          </a:defRPr>
                        </a:lvl9pPr>
                      </a:lstStyle>
                      <a:p>
                        <a:pPr algn="ctr">
                          <a:spcBef>
                            <a:spcPct val="0"/>
                          </a:spcBef>
                        </a:pPr>
                        <a:endParaRPr lang="en-US" sz="1600">
                          <a:solidFill>
                            <a:srgbClr val="000000"/>
                          </a:solidFill>
                        </a:endParaRPr>
                      </a:p>
                    </p:txBody>
                  </p:sp>
                </p:grpSp>
                <p:cxnSp>
                  <p:nvCxnSpPr>
                    <p:cNvPr id="438" name="Straight Connector 437">
                      <a:extLst>
                        <a:ext uri="{FF2B5EF4-FFF2-40B4-BE49-F238E27FC236}">
                          <a16:creationId xmlns:a16="http://schemas.microsoft.com/office/drawing/2014/main" id="{B7BF3FEF-6A82-6360-400F-3DAD81F1F7F7}"/>
                        </a:ext>
                      </a:extLst>
                    </p:cNvPr>
                    <p:cNvCxnSpPr>
                      <a:cxnSpLocks/>
                      <a:endCxn id="452" idx="0"/>
                    </p:cNvCxnSpPr>
                    <p:nvPr/>
                  </p:nvCxnSpPr>
                  <p:spPr>
                    <a:xfrm>
                      <a:off x="5281984" y="5541472"/>
                      <a:ext cx="479334" cy="303782"/>
                    </a:xfrm>
                    <a:prstGeom prst="line">
                      <a:avLst/>
                    </a:prstGeom>
                    <a:ln w="15875" cmpd="sng">
                      <a:solidFill>
                        <a:schemeClr val="accent5">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a:extLst>
                        <a:ext uri="{FF2B5EF4-FFF2-40B4-BE49-F238E27FC236}">
                          <a16:creationId xmlns:a16="http://schemas.microsoft.com/office/drawing/2014/main" id="{B2F2AD3C-2032-62F4-79A1-8C4A4B0056CC}"/>
                        </a:ext>
                      </a:extLst>
                    </p:cNvPr>
                    <p:cNvCxnSpPr>
                      <a:cxnSpLocks/>
                      <a:endCxn id="452" idx="0"/>
                    </p:cNvCxnSpPr>
                    <p:nvPr/>
                  </p:nvCxnSpPr>
                  <p:spPr>
                    <a:xfrm flipH="1">
                      <a:off x="5761318" y="5520327"/>
                      <a:ext cx="334682" cy="324927"/>
                    </a:xfrm>
                    <a:prstGeom prst="line">
                      <a:avLst/>
                    </a:prstGeom>
                    <a:ln w="22225" cmpd="sng">
                      <a:solidFill>
                        <a:schemeClr val="accent5">
                          <a:lumMod val="20000"/>
                          <a:lumOff val="80000"/>
                        </a:schemeClr>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a:extLst>
                        <a:ext uri="{FF2B5EF4-FFF2-40B4-BE49-F238E27FC236}">
                          <a16:creationId xmlns:a16="http://schemas.microsoft.com/office/drawing/2014/main" id="{C2893A48-0A80-F66D-87D5-391FAFD0C9F1}"/>
                        </a:ext>
                      </a:extLst>
                    </p:cNvPr>
                    <p:cNvCxnSpPr>
                      <a:cxnSpLocks/>
                      <a:stCxn id="452" idx="0"/>
                      <a:endCxn id="442" idx="4"/>
                    </p:cNvCxnSpPr>
                    <p:nvPr/>
                  </p:nvCxnSpPr>
                  <p:spPr>
                    <a:xfrm flipV="1">
                      <a:off x="5761318" y="5536963"/>
                      <a:ext cx="1158187" cy="308291"/>
                    </a:xfrm>
                    <a:prstGeom prst="line">
                      <a:avLst/>
                    </a:prstGeom>
                    <a:ln w="19050" cap="rnd" cmpd="sng">
                      <a:solidFill>
                        <a:schemeClr val="accent4">
                          <a:lumMod val="60000"/>
                          <a:lumOff val="40000"/>
                        </a:schemeClr>
                      </a:solidFill>
                      <a:bevel/>
                    </a:ln>
                    <a:effectLst/>
                  </p:spPr>
                  <p:style>
                    <a:lnRef idx="2">
                      <a:schemeClr val="accent1"/>
                    </a:lnRef>
                    <a:fillRef idx="0">
                      <a:schemeClr val="accent1"/>
                    </a:fillRef>
                    <a:effectRef idx="1">
                      <a:schemeClr val="accent1"/>
                    </a:effectRef>
                    <a:fontRef idx="minor">
                      <a:schemeClr val="tx1"/>
                    </a:fontRef>
                  </p:style>
                </p:cxnSp>
              </p:grpSp>
            </p:grpSp>
          </p:grpSp>
        </p:grpSp>
        <p:grpSp>
          <p:nvGrpSpPr>
            <p:cNvPr id="542" name="Group 541">
              <a:extLst>
                <a:ext uri="{FF2B5EF4-FFF2-40B4-BE49-F238E27FC236}">
                  <a16:creationId xmlns:a16="http://schemas.microsoft.com/office/drawing/2014/main" id="{E08F7B1F-AD10-A755-189D-F6BD9B800AB4}"/>
                </a:ext>
              </a:extLst>
            </p:cNvPr>
            <p:cNvGrpSpPr/>
            <p:nvPr/>
          </p:nvGrpSpPr>
          <p:grpSpPr>
            <a:xfrm>
              <a:off x="10333058" y="1676720"/>
              <a:ext cx="1971898" cy="769441"/>
              <a:chOff x="10177390" y="1951447"/>
              <a:chExt cx="1971898" cy="769441"/>
            </a:xfrm>
          </p:grpSpPr>
          <p:sp>
            <p:nvSpPr>
              <p:cNvPr id="480" name="TextBox 479">
                <a:extLst>
                  <a:ext uri="{FF2B5EF4-FFF2-40B4-BE49-F238E27FC236}">
                    <a16:creationId xmlns:a16="http://schemas.microsoft.com/office/drawing/2014/main" id="{89FE962F-8435-A48B-217C-C6591E310501}"/>
                  </a:ext>
                </a:extLst>
              </p:cNvPr>
              <p:cNvSpPr txBox="1"/>
              <p:nvPr/>
            </p:nvSpPr>
            <p:spPr>
              <a:xfrm>
                <a:off x="10177390" y="2222370"/>
                <a:ext cx="698264" cy="430887"/>
              </a:xfrm>
              <a:prstGeom prst="rect">
                <a:avLst/>
              </a:prstGeom>
              <a:noFill/>
            </p:spPr>
            <p:txBody>
              <a:bodyPr wrap="square" rtlCol="0">
                <a:spAutoFit/>
              </a:bodyPr>
              <a:lstStyle/>
              <a:p>
                <a:r>
                  <a:rPr lang="en-US" sz="2200">
                    <a:solidFill>
                      <a:schemeClr val="bg1">
                        <a:lumMod val="65000"/>
                      </a:schemeClr>
                    </a:solidFill>
                    <a:latin typeface="Hiragino Kaku Gothic Std W8" panose="020B0800000000000000" pitchFamily="34" charset="-128"/>
                    <a:ea typeface="Hiragino Kaku Gothic Std W8" panose="020B0800000000000000" pitchFamily="34" charset="-128"/>
                  </a:rPr>
                  <a:t>X</a:t>
                </a:r>
              </a:p>
            </p:txBody>
          </p:sp>
          <p:sp>
            <p:nvSpPr>
              <p:cNvPr id="539" name="TextBox 538">
                <a:extLst>
                  <a:ext uri="{FF2B5EF4-FFF2-40B4-BE49-F238E27FC236}">
                    <a16:creationId xmlns:a16="http://schemas.microsoft.com/office/drawing/2014/main" id="{F77F62CE-5EF3-05C1-01FF-25C7ABBA6D4A}"/>
                  </a:ext>
                </a:extLst>
              </p:cNvPr>
              <p:cNvSpPr txBox="1"/>
              <p:nvPr/>
            </p:nvSpPr>
            <p:spPr>
              <a:xfrm>
                <a:off x="10521173" y="1951447"/>
                <a:ext cx="1628115" cy="769441"/>
              </a:xfrm>
              <a:prstGeom prst="rect">
                <a:avLst/>
              </a:prstGeom>
              <a:noFill/>
            </p:spPr>
            <p:txBody>
              <a:bodyPr wrap="square" rtlCol="0">
                <a:spAutoFit/>
              </a:bodyPr>
              <a:lstStyle/>
              <a:p>
                <a:r>
                  <a:rPr lang="en-US" sz="4400" b="1">
                    <a:solidFill>
                      <a:schemeClr val="tx1">
                        <a:lumMod val="65000"/>
                        <a:lumOff val="35000"/>
                      </a:schemeClr>
                    </a:solidFill>
                    <a:latin typeface="Hiragino Kaku Gothic Std W8" panose="020B0800000000000000" pitchFamily="34" charset="-128"/>
                    <a:ea typeface="Hiragino Kaku Gothic Std W8" panose="020B0800000000000000" pitchFamily="34" charset="-128"/>
                  </a:rPr>
                  <a:t>40</a:t>
                </a:r>
              </a:p>
            </p:txBody>
          </p:sp>
        </p:grpSp>
      </p:grpSp>
    </p:spTree>
    <p:extLst>
      <p:ext uri="{BB962C8B-B14F-4D97-AF65-F5344CB8AC3E}">
        <p14:creationId xmlns:p14="http://schemas.microsoft.com/office/powerpoint/2010/main" val="482729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AD38-C4E5-450E-BAD8-2A4B6DA2BEBD}"/>
              </a:ext>
            </a:extLst>
          </p:cNvPr>
          <p:cNvSpPr>
            <a:spLocks noGrp="1"/>
          </p:cNvSpPr>
          <p:nvPr>
            <p:ph type="title"/>
          </p:nvPr>
        </p:nvSpPr>
        <p:spPr/>
        <p:txBody>
          <a:bodyPr/>
          <a:lstStyle/>
          <a:p>
            <a:r>
              <a:rPr lang="en-US">
                <a:latin typeface="Roboto Light"/>
                <a:ea typeface="Roboto Light"/>
              </a:rPr>
              <a:t>First Attempt Models</a:t>
            </a:r>
            <a:endParaRPr lang="en-US"/>
          </a:p>
        </p:txBody>
      </p:sp>
      <p:sp>
        <p:nvSpPr>
          <p:cNvPr id="3" name="TextBox 2">
            <a:extLst>
              <a:ext uri="{FF2B5EF4-FFF2-40B4-BE49-F238E27FC236}">
                <a16:creationId xmlns:a16="http://schemas.microsoft.com/office/drawing/2014/main" id="{EFC0D739-F334-2BBB-B202-A59E04F961EE}"/>
              </a:ext>
            </a:extLst>
          </p:cNvPr>
          <p:cNvSpPr txBox="1"/>
          <p:nvPr/>
        </p:nvSpPr>
        <p:spPr>
          <a:xfrm>
            <a:off x="465562" y="1250219"/>
            <a:ext cx="11167638" cy="54784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800100" lvl="1" indent="-342900">
              <a:lnSpc>
                <a:spcPct val="150000"/>
              </a:lnSpc>
              <a:buFont typeface="Arial"/>
              <a:buChar char="•"/>
            </a:pPr>
            <a:r>
              <a:rPr lang="en-US" sz="2000" dirty="0">
                <a:latin typeface="Arial"/>
                <a:ea typeface="Roboto Light"/>
                <a:cs typeface="Arial"/>
              </a:rPr>
              <a:t>Changed train-test ratio, used class weights, tried for both cleaned full &amp; smaller datasets</a:t>
            </a:r>
            <a:endParaRPr lang="en-US" dirty="0">
              <a:cs typeface="Arial"/>
            </a:endParaRPr>
          </a:p>
          <a:p>
            <a:pPr marL="800100" lvl="1" indent="-342900">
              <a:lnSpc>
                <a:spcPct val="150000"/>
              </a:lnSpc>
              <a:buFont typeface="Arial"/>
              <a:buChar char="•"/>
            </a:pPr>
            <a:r>
              <a:rPr lang="en-US" sz="2000" dirty="0">
                <a:latin typeface="Arial"/>
                <a:ea typeface="Roboto Light"/>
                <a:cs typeface="Arial"/>
              </a:rPr>
              <a:t>Used </a:t>
            </a:r>
            <a:r>
              <a:rPr lang="en-US" sz="2000" b="1" dirty="0">
                <a:latin typeface="Arial"/>
                <a:ea typeface="Roboto Light"/>
                <a:cs typeface="Arial"/>
              </a:rPr>
              <a:t>scikit-learn grid search</a:t>
            </a:r>
            <a:r>
              <a:rPr lang="en-US" sz="2000" dirty="0">
                <a:latin typeface="Arial"/>
                <a:ea typeface="Roboto Light"/>
                <a:cs typeface="Arial"/>
              </a:rPr>
              <a:t> for </a:t>
            </a:r>
            <a:r>
              <a:rPr lang="en-US" sz="2000" b="1" dirty="0">
                <a:latin typeface="Arial"/>
                <a:ea typeface="Roboto Light"/>
                <a:cs typeface="Arial"/>
              </a:rPr>
              <a:t>11 </a:t>
            </a:r>
            <a:r>
              <a:rPr lang="en-US" sz="2000" dirty="0">
                <a:latin typeface="Arial"/>
                <a:ea typeface="Roboto Light"/>
                <a:cs typeface="Arial"/>
              </a:rPr>
              <a:t>initial models:</a:t>
            </a:r>
            <a:endParaRPr lang="en-US" dirty="0">
              <a:latin typeface="Arial"/>
              <a:cs typeface="Arial"/>
            </a:endParaRPr>
          </a:p>
          <a:p>
            <a:pPr marL="1371600" lvl="2" indent="-457200">
              <a:lnSpc>
                <a:spcPct val="150000"/>
              </a:lnSpc>
              <a:buFont typeface="Arial"/>
              <a:buChar char="•"/>
            </a:pPr>
            <a:r>
              <a:rPr lang="en-US" sz="2000" dirty="0">
                <a:latin typeface="Arial"/>
                <a:ea typeface="Roboto Light"/>
                <a:cs typeface="Arial"/>
              </a:rPr>
              <a:t>Linear &amp; Non-linear Support Vector Classifiers</a:t>
            </a:r>
          </a:p>
          <a:p>
            <a:pPr marL="1371600" lvl="2" indent="-457200">
              <a:lnSpc>
                <a:spcPct val="150000"/>
              </a:lnSpc>
              <a:buFont typeface="Arial"/>
              <a:buChar char="•"/>
            </a:pPr>
            <a:r>
              <a:rPr lang="en-US" sz="2000" dirty="0">
                <a:latin typeface="Arial"/>
                <a:ea typeface="+mn-lt"/>
                <a:cs typeface="Arial"/>
              </a:rPr>
              <a:t>K-Nearest Neighbors </a:t>
            </a:r>
            <a:r>
              <a:rPr lang="en-US" sz="2000" dirty="0">
                <a:latin typeface="Arial"/>
                <a:ea typeface="Roboto Light"/>
                <a:cs typeface="Arial"/>
              </a:rPr>
              <a:t>Classifier</a:t>
            </a:r>
            <a:endParaRPr lang="en-US" dirty="0">
              <a:latin typeface="Arial"/>
              <a:cs typeface="Arial"/>
            </a:endParaRPr>
          </a:p>
          <a:p>
            <a:pPr marL="1371600" lvl="2" indent="-457200">
              <a:lnSpc>
                <a:spcPct val="150000"/>
              </a:lnSpc>
              <a:buFont typeface="Arial"/>
              <a:buChar char="•"/>
            </a:pPr>
            <a:r>
              <a:rPr lang="en-US" sz="2000" dirty="0">
                <a:latin typeface="Arial"/>
                <a:ea typeface="+mn-lt"/>
                <a:cs typeface="Arial"/>
              </a:rPr>
              <a:t>Gaussian Process Classifier</a:t>
            </a:r>
            <a:endParaRPr lang="en-US" sz="2000" dirty="0">
              <a:latin typeface="Arial"/>
              <a:ea typeface="Roboto Light"/>
              <a:cs typeface="Arial"/>
            </a:endParaRPr>
          </a:p>
          <a:p>
            <a:pPr marL="1371600" lvl="2" indent="-457200">
              <a:lnSpc>
                <a:spcPct val="150000"/>
              </a:lnSpc>
              <a:buFont typeface="Arial"/>
              <a:buChar char="•"/>
            </a:pPr>
            <a:r>
              <a:rPr lang="en-US" sz="2000" dirty="0">
                <a:latin typeface="Arial"/>
                <a:ea typeface="+mn-lt"/>
                <a:cs typeface="Arial"/>
              </a:rPr>
              <a:t>Decision Tree &amp; Random Forest Classifiers</a:t>
            </a:r>
            <a:endParaRPr lang="en-US" sz="2000" dirty="0">
              <a:latin typeface="Arial"/>
              <a:ea typeface="Roboto Light"/>
              <a:cs typeface="Arial"/>
            </a:endParaRPr>
          </a:p>
          <a:p>
            <a:pPr marL="1371600" lvl="2" indent="-457200">
              <a:lnSpc>
                <a:spcPct val="150000"/>
              </a:lnSpc>
              <a:buFont typeface="Arial"/>
              <a:buChar char="•"/>
            </a:pPr>
            <a:r>
              <a:rPr lang="en-US" sz="2000" dirty="0">
                <a:latin typeface="Arial"/>
                <a:ea typeface="+mn-lt"/>
                <a:cs typeface="Arial"/>
              </a:rPr>
              <a:t>Ada Boost Classifier</a:t>
            </a:r>
            <a:endParaRPr lang="en-US" sz="2000" dirty="0" err="1">
              <a:latin typeface="Arial"/>
              <a:ea typeface="Roboto Light"/>
              <a:cs typeface="Arial"/>
            </a:endParaRPr>
          </a:p>
          <a:p>
            <a:pPr marL="1371600" lvl="2" indent="-457200">
              <a:lnSpc>
                <a:spcPct val="150000"/>
              </a:lnSpc>
              <a:buFont typeface="Arial"/>
              <a:buChar char="•"/>
            </a:pPr>
            <a:r>
              <a:rPr lang="en-US" sz="2000" dirty="0">
                <a:latin typeface="Arial"/>
                <a:ea typeface="+mn-lt"/>
                <a:cs typeface="Arial"/>
              </a:rPr>
              <a:t>Bagging Classifier</a:t>
            </a:r>
            <a:endParaRPr lang="en-US" sz="2000" dirty="0">
              <a:latin typeface="Arial"/>
              <a:ea typeface="Roboto Light"/>
              <a:cs typeface="Arial"/>
            </a:endParaRPr>
          </a:p>
          <a:p>
            <a:pPr marL="1371600" lvl="2" indent="-457200">
              <a:lnSpc>
                <a:spcPct val="150000"/>
              </a:lnSpc>
              <a:buFont typeface="Arial"/>
              <a:buChar char="•"/>
            </a:pPr>
            <a:r>
              <a:rPr lang="en-US" sz="2000" dirty="0">
                <a:latin typeface="Arial"/>
                <a:ea typeface="+mn-lt"/>
                <a:cs typeface="Arial"/>
              </a:rPr>
              <a:t>Gaussian Naïve-Bayes</a:t>
            </a:r>
            <a:endParaRPr lang="en-US" sz="2000" dirty="0">
              <a:latin typeface="Arial"/>
              <a:ea typeface="Roboto Light"/>
              <a:cs typeface="Arial"/>
            </a:endParaRPr>
          </a:p>
          <a:p>
            <a:pPr marL="1371600" lvl="2" indent="-457200">
              <a:lnSpc>
                <a:spcPct val="150000"/>
              </a:lnSpc>
              <a:buFont typeface="Arial"/>
              <a:buChar char="•"/>
            </a:pPr>
            <a:r>
              <a:rPr lang="en-US" sz="2000" dirty="0">
                <a:latin typeface="Arial"/>
                <a:ea typeface="+mn-lt"/>
                <a:cs typeface="Arial"/>
              </a:rPr>
              <a:t>Quadratic Discriminant Analysis</a:t>
            </a:r>
            <a:endParaRPr lang="en-US" sz="2000" dirty="0">
              <a:latin typeface="Arial"/>
              <a:ea typeface="Roboto Light"/>
              <a:cs typeface="Arial"/>
            </a:endParaRPr>
          </a:p>
          <a:p>
            <a:pPr marL="1371600" lvl="2" indent="-457200">
              <a:lnSpc>
                <a:spcPct val="150000"/>
              </a:lnSpc>
              <a:buFont typeface="Arial"/>
              <a:buChar char="•"/>
            </a:pPr>
            <a:r>
              <a:rPr lang="en-US" sz="2000" dirty="0">
                <a:latin typeface="Arial"/>
                <a:ea typeface="Roboto Light"/>
                <a:cs typeface="Arial"/>
              </a:rPr>
              <a:t>Neural Network</a:t>
            </a:r>
          </a:p>
          <a:p>
            <a:pPr marL="342900" indent="-342900">
              <a:buFont typeface="Arial"/>
              <a:buChar char="•"/>
            </a:pPr>
            <a:endParaRPr lang="en-US" sz="2000" dirty="0">
              <a:latin typeface="Arial" panose="020B0604020202020204" pitchFamily="34" charset="0"/>
              <a:ea typeface="Roboto Light"/>
              <a:cs typeface="Arial" panose="020B0604020202020204" pitchFamily="34" charset="0"/>
            </a:endParaRPr>
          </a:p>
        </p:txBody>
      </p:sp>
    </p:spTree>
    <p:extLst>
      <p:ext uri="{BB962C8B-B14F-4D97-AF65-F5344CB8AC3E}">
        <p14:creationId xmlns:p14="http://schemas.microsoft.com/office/powerpoint/2010/main" val="941696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AAD38-C4E5-450E-BAD8-2A4B6DA2BEBD}"/>
              </a:ext>
            </a:extLst>
          </p:cNvPr>
          <p:cNvSpPr>
            <a:spLocks noGrp="1"/>
          </p:cNvSpPr>
          <p:nvPr>
            <p:ph type="title"/>
          </p:nvPr>
        </p:nvSpPr>
        <p:spPr/>
        <p:txBody>
          <a:bodyPr/>
          <a:lstStyle/>
          <a:p>
            <a:r>
              <a:rPr lang="en-US" dirty="0">
                <a:latin typeface="Roboto Light"/>
                <a:ea typeface="Roboto Light"/>
              </a:rPr>
              <a:t>Classifier</a:t>
            </a:r>
            <a:br>
              <a:rPr lang="en-US" dirty="0">
                <a:latin typeface="Roboto Light"/>
                <a:ea typeface="Roboto Light"/>
              </a:rPr>
            </a:br>
            <a:r>
              <a:rPr lang="en-US" dirty="0">
                <a:latin typeface="Roboto Light"/>
                <a:ea typeface="Roboto Light"/>
              </a:rPr>
              <a:t>Results</a:t>
            </a:r>
            <a:endParaRPr lang="en-US" dirty="0"/>
          </a:p>
        </p:txBody>
      </p:sp>
      <p:sp>
        <p:nvSpPr>
          <p:cNvPr id="4" name="TextBox 3">
            <a:extLst>
              <a:ext uri="{FF2B5EF4-FFF2-40B4-BE49-F238E27FC236}">
                <a16:creationId xmlns:a16="http://schemas.microsoft.com/office/drawing/2014/main" id="{3172D769-6D17-C3EE-3EFB-57D7EC0370E4}"/>
              </a:ext>
            </a:extLst>
          </p:cNvPr>
          <p:cNvSpPr txBox="1"/>
          <p:nvPr/>
        </p:nvSpPr>
        <p:spPr>
          <a:xfrm>
            <a:off x="963336" y="1368804"/>
            <a:ext cx="1023037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endParaRPr lang="en-US" sz="2000">
              <a:latin typeface="Roboto Light"/>
              <a:ea typeface="Roboto Light"/>
              <a:cs typeface="Arial"/>
            </a:endParaRPr>
          </a:p>
        </p:txBody>
      </p:sp>
      <p:pic>
        <p:nvPicPr>
          <p:cNvPr id="6" name="Picture 6">
            <a:extLst>
              <a:ext uri="{FF2B5EF4-FFF2-40B4-BE49-F238E27FC236}">
                <a16:creationId xmlns:a16="http://schemas.microsoft.com/office/drawing/2014/main" id="{A87E3DE7-E031-1DAD-A8D6-A49299B4DF41}"/>
              </a:ext>
            </a:extLst>
          </p:cNvPr>
          <p:cNvPicPr>
            <a:picLocks noChangeAspect="1"/>
          </p:cNvPicPr>
          <p:nvPr/>
        </p:nvPicPr>
        <p:blipFill>
          <a:blip r:embed="rId2"/>
          <a:stretch>
            <a:fillRect/>
          </a:stretch>
        </p:blipFill>
        <p:spPr>
          <a:xfrm>
            <a:off x="172878" y="3428030"/>
            <a:ext cx="5938069" cy="3190252"/>
          </a:xfrm>
          <a:prstGeom prst="rect">
            <a:avLst/>
          </a:prstGeom>
        </p:spPr>
      </p:pic>
      <p:pic>
        <p:nvPicPr>
          <p:cNvPr id="7" name="Picture 7">
            <a:extLst>
              <a:ext uri="{FF2B5EF4-FFF2-40B4-BE49-F238E27FC236}">
                <a16:creationId xmlns:a16="http://schemas.microsoft.com/office/drawing/2014/main" id="{5A2F9406-07A1-CF38-3CD3-D03F007C16F4}"/>
              </a:ext>
            </a:extLst>
          </p:cNvPr>
          <p:cNvPicPr>
            <a:picLocks noChangeAspect="1"/>
          </p:cNvPicPr>
          <p:nvPr/>
        </p:nvPicPr>
        <p:blipFill>
          <a:blip r:embed="rId3"/>
          <a:stretch>
            <a:fillRect/>
          </a:stretch>
        </p:blipFill>
        <p:spPr>
          <a:xfrm>
            <a:off x="6099305" y="3469727"/>
            <a:ext cx="5933304" cy="3150288"/>
          </a:xfrm>
          <a:prstGeom prst="rect">
            <a:avLst/>
          </a:prstGeom>
        </p:spPr>
      </p:pic>
      <p:graphicFrame>
        <p:nvGraphicFramePr>
          <p:cNvPr id="3" name="Table 7">
            <a:extLst>
              <a:ext uri="{FF2B5EF4-FFF2-40B4-BE49-F238E27FC236}">
                <a16:creationId xmlns:a16="http://schemas.microsoft.com/office/drawing/2014/main" id="{81D01E4B-B6C1-0DB2-690C-7F5AEEE85D6A}"/>
              </a:ext>
            </a:extLst>
          </p:cNvPr>
          <p:cNvGraphicFramePr>
            <a:graphicFrameLocks noGrp="1"/>
          </p:cNvGraphicFramePr>
          <p:nvPr>
            <p:extLst>
              <p:ext uri="{D42A27DB-BD31-4B8C-83A1-F6EECF244321}">
                <p14:modId xmlns:p14="http://schemas.microsoft.com/office/powerpoint/2010/main" val="2570679243"/>
              </p:ext>
            </p:extLst>
          </p:nvPr>
        </p:nvGraphicFramePr>
        <p:xfrm>
          <a:off x="2963332" y="458548"/>
          <a:ext cx="7958667" cy="2594364"/>
        </p:xfrm>
        <a:graphic>
          <a:graphicData uri="http://schemas.openxmlformats.org/drawingml/2006/table">
            <a:tbl>
              <a:tblPr firstRow="1" bandRow="1" bandCol="1">
                <a:tableStyleId>{17292A2E-F333-43FB-9621-5CBBE7FDCDCB}</a:tableStyleId>
              </a:tblPr>
              <a:tblGrid>
                <a:gridCol w="2167468">
                  <a:extLst>
                    <a:ext uri="{9D8B030D-6E8A-4147-A177-3AD203B41FA5}">
                      <a16:colId xmlns:a16="http://schemas.microsoft.com/office/drawing/2014/main" val="3520773211"/>
                    </a:ext>
                  </a:extLst>
                </a:gridCol>
                <a:gridCol w="1473200">
                  <a:extLst>
                    <a:ext uri="{9D8B030D-6E8A-4147-A177-3AD203B41FA5}">
                      <a16:colId xmlns:a16="http://schemas.microsoft.com/office/drawing/2014/main" val="3545922487"/>
                    </a:ext>
                  </a:extLst>
                </a:gridCol>
                <a:gridCol w="1405467">
                  <a:extLst>
                    <a:ext uri="{9D8B030D-6E8A-4147-A177-3AD203B41FA5}">
                      <a16:colId xmlns:a16="http://schemas.microsoft.com/office/drawing/2014/main" val="1475987987"/>
                    </a:ext>
                  </a:extLst>
                </a:gridCol>
                <a:gridCol w="1456266">
                  <a:extLst>
                    <a:ext uri="{9D8B030D-6E8A-4147-A177-3AD203B41FA5}">
                      <a16:colId xmlns:a16="http://schemas.microsoft.com/office/drawing/2014/main" val="3513179985"/>
                    </a:ext>
                  </a:extLst>
                </a:gridCol>
                <a:gridCol w="1456266">
                  <a:extLst>
                    <a:ext uri="{9D8B030D-6E8A-4147-A177-3AD203B41FA5}">
                      <a16:colId xmlns:a16="http://schemas.microsoft.com/office/drawing/2014/main" val="140094401"/>
                    </a:ext>
                  </a:extLst>
                </a:gridCol>
              </a:tblGrid>
              <a:tr h="309710">
                <a:tc>
                  <a:txBody>
                    <a:bodyPr/>
                    <a:lstStyle/>
                    <a:p>
                      <a:pPr algn="ctr"/>
                      <a:r>
                        <a:rPr lang="en-US" sz="1400">
                          <a:latin typeface=""/>
                        </a:rPr>
                        <a:t>Model</a:t>
                      </a:r>
                    </a:p>
                  </a:txBody>
                  <a:tcPr/>
                </a:tc>
                <a:tc>
                  <a:txBody>
                    <a:bodyPr/>
                    <a:lstStyle/>
                    <a:p>
                      <a:pPr algn="ctr"/>
                      <a:r>
                        <a:rPr lang="en-US" sz="1400">
                          <a:latin typeface=""/>
                        </a:rPr>
                        <a:t>Accuracy</a:t>
                      </a:r>
                    </a:p>
                  </a:txBody>
                  <a:tcPr/>
                </a:tc>
                <a:tc>
                  <a:txBody>
                    <a:bodyPr/>
                    <a:lstStyle/>
                    <a:p>
                      <a:pPr algn="ctr"/>
                      <a:r>
                        <a:rPr lang="en-US" sz="1400">
                          <a:latin typeface=""/>
                        </a:rPr>
                        <a:t>Precision (weighted)</a:t>
                      </a:r>
                    </a:p>
                  </a:txBody>
                  <a:tcPr/>
                </a:tc>
                <a:tc>
                  <a:txBody>
                    <a:bodyPr/>
                    <a:lstStyle/>
                    <a:p>
                      <a:pPr algn="ctr"/>
                      <a:r>
                        <a:rPr lang="en-US" sz="1400">
                          <a:latin typeface=""/>
                        </a:rPr>
                        <a:t>Recall </a:t>
                      </a:r>
                    </a:p>
                    <a:p>
                      <a:pPr lvl="0" algn="ctr">
                        <a:buNone/>
                      </a:pPr>
                      <a:r>
                        <a:rPr lang="en-US" sz="1400" b="1" i="0" u="none" strike="noStrike" noProof="0">
                          <a:latin typeface=""/>
                        </a:rPr>
                        <a:t>(weighted)</a:t>
                      </a:r>
                      <a:endParaRPr lang="en-US" sz="1400">
                        <a:latin typeface=""/>
                      </a:endParaRPr>
                    </a:p>
                  </a:txBody>
                  <a:tcPr/>
                </a:tc>
                <a:tc>
                  <a:txBody>
                    <a:bodyPr/>
                    <a:lstStyle/>
                    <a:p>
                      <a:pPr algn="ctr"/>
                      <a:r>
                        <a:rPr lang="en-US" sz="1400">
                          <a:latin typeface=""/>
                        </a:rPr>
                        <a:t>F1 </a:t>
                      </a:r>
                      <a:endParaRPr lang="en-US">
                        <a:latin typeface=""/>
                      </a:endParaRPr>
                    </a:p>
                    <a:p>
                      <a:pPr lvl="0" algn="ctr">
                        <a:buNone/>
                      </a:pPr>
                      <a:r>
                        <a:rPr lang="en-US" sz="1400" b="1" i="0" u="none" strike="noStrike" noProof="0">
                          <a:latin typeface=""/>
                        </a:rPr>
                        <a:t>(weighted)</a:t>
                      </a:r>
                    </a:p>
                  </a:txBody>
                  <a:tcPr/>
                </a:tc>
                <a:extLst>
                  <a:ext uri="{0D108BD9-81ED-4DB2-BD59-A6C34878D82A}">
                    <a16:rowId xmlns:a16="http://schemas.microsoft.com/office/drawing/2014/main" val="677268388"/>
                  </a:ext>
                </a:extLst>
              </a:tr>
              <a:tr h="768540">
                <a:tc>
                  <a:txBody>
                    <a:bodyPr/>
                    <a:lstStyle/>
                    <a:p>
                      <a:r>
                        <a:rPr lang="en-US" sz="1400" b="1" dirty="0">
                          <a:latin typeface=""/>
                        </a:rPr>
                        <a:t>K-Nearest Neighbors</a:t>
                      </a:r>
                    </a:p>
                  </a:txBody>
                  <a:tcPr/>
                </a:tc>
                <a:tc>
                  <a:txBody>
                    <a:bodyPr/>
                    <a:lstStyle/>
                    <a:p>
                      <a:pPr lvl="0" algn="l">
                        <a:lnSpc>
                          <a:spcPct val="100000"/>
                        </a:lnSpc>
                        <a:spcBef>
                          <a:spcPts val="0"/>
                        </a:spcBef>
                        <a:spcAft>
                          <a:spcPts val="0"/>
                        </a:spcAft>
                        <a:buNone/>
                      </a:pPr>
                      <a:r>
                        <a:rPr lang="en-US" sz="1400" b="0" i="0" u="none" strike="noStrike" noProof="0" dirty="0">
                          <a:latin typeface=""/>
                        </a:rPr>
                        <a:t>89% (full)</a:t>
                      </a:r>
                      <a:endParaRPr lang="en-US" sz="1400" dirty="0">
                        <a:latin typeface=""/>
                      </a:endParaRPr>
                    </a:p>
                    <a:p>
                      <a:pPr lvl="0" algn="l">
                        <a:lnSpc>
                          <a:spcPct val="100000"/>
                        </a:lnSpc>
                        <a:spcBef>
                          <a:spcPts val="0"/>
                        </a:spcBef>
                        <a:spcAft>
                          <a:spcPts val="0"/>
                        </a:spcAft>
                        <a:buNone/>
                      </a:pPr>
                      <a:r>
                        <a:rPr lang="en-US" sz="1400" b="0" i="0" u="none" strike="noStrike" noProof="0" dirty="0">
                          <a:latin typeface=""/>
                        </a:rPr>
                        <a:t>94% (small</a:t>
                      </a:r>
                      <a:r>
                        <a:rPr lang="en-US" sz="1400" b="1" i="0" u="none" strike="noStrike" noProof="0" dirty="0">
                          <a:latin typeface=""/>
                        </a:rPr>
                        <a:t>**</a:t>
                      </a:r>
                      <a:r>
                        <a:rPr lang="en-US" sz="1400" b="0" i="0" u="none" strike="noStrike" noProof="0" dirty="0">
                          <a:latin typeface=""/>
                        </a:rPr>
                        <a:t>)</a:t>
                      </a:r>
                    </a:p>
                    <a:p>
                      <a:pPr lvl="0">
                        <a:buNone/>
                      </a:pPr>
                      <a:endParaRPr lang="en-US" sz="1400" dirty="0">
                        <a:latin typeface=""/>
                      </a:endParaRPr>
                    </a:p>
                  </a:txBody>
                  <a:tcPr/>
                </a:tc>
                <a:tc>
                  <a:txBody>
                    <a:bodyPr/>
                    <a:lstStyle/>
                    <a:p>
                      <a:pPr lvl="0" algn="l">
                        <a:lnSpc>
                          <a:spcPct val="100000"/>
                        </a:lnSpc>
                        <a:spcBef>
                          <a:spcPts val="0"/>
                        </a:spcBef>
                        <a:spcAft>
                          <a:spcPts val="0"/>
                        </a:spcAft>
                        <a:buNone/>
                      </a:pPr>
                      <a:r>
                        <a:rPr lang="en-US" sz="1400" b="0" i="0" u="none" strike="noStrike" noProof="0" dirty="0">
                          <a:latin typeface=""/>
                        </a:rPr>
                        <a:t>90% (full)</a:t>
                      </a:r>
                      <a:endParaRPr lang="en-US" dirty="0">
                        <a:latin typeface=""/>
                      </a:endParaRPr>
                    </a:p>
                    <a:p>
                      <a:pPr lvl="0" algn="l">
                        <a:lnSpc>
                          <a:spcPct val="100000"/>
                        </a:lnSpc>
                        <a:spcBef>
                          <a:spcPts val="0"/>
                        </a:spcBef>
                        <a:spcAft>
                          <a:spcPts val="0"/>
                        </a:spcAft>
                        <a:buNone/>
                      </a:pPr>
                      <a:r>
                        <a:rPr lang="en-US" sz="1400" b="0" i="0" u="none" strike="noStrike" noProof="0" dirty="0">
                          <a:latin typeface=""/>
                        </a:rPr>
                        <a:t>94% (small</a:t>
                      </a:r>
                      <a:r>
                        <a:rPr lang="en-US" sz="1400" b="1" i="0" u="none" strike="noStrike" noProof="0" dirty="0">
                          <a:latin typeface=""/>
                        </a:rPr>
                        <a:t>**</a:t>
                      </a:r>
                      <a:r>
                        <a:rPr lang="en-US" sz="1400" b="0" i="0" u="none" strike="noStrike" noProof="0" dirty="0">
                          <a:latin typeface=""/>
                        </a:rPr>
                        <a:t>)</a:t>
                      </a:r>
                    </a:p>
                  </a:txBody>
                  <a:tcPr/>
                </a:tc>
                <a:tc>
                  <a:txBody>
                    <a:bodyPr/>
                    <a:lstStyle/>
                    <a:p>
                      <a:pPr lvl="0" algn="l">
                        <a:lnSpc>
                          <a:spcPct val="100000"/>
                        </a:lnSpc>
                        <a:spcBef>
                          <a:spcPts val="0"/>
                        </a:spcBef>
                        <a:spcAft>
                          <a:spcPts val="0"/>
                        </a:spcAft>
                        <a:buNone/>
                      </a:pPr>
                      <a:r>
                        <a:rPr lang="en-US" sz="1400" b="0" i="0" u="none" strike="noStrike" noProof="0" dirty="0">
                          <a:latin typeface=""/>
                        </a:rPr>
                        <a:t>89% (full)</a:t>
                      </a:r>
                      <a:endParaRPr lang="en-US" sz="1400" dirty="0">
                        <a:latin typeface=""/>
                      </a:endParaRPr>
                    </a:p>
                    <a:p>
                      <a:pPr lvl="0" algn="l">
                        <a:lnSpc>
                          <a:spcPct val="100000"/>
                        </a:lnSpc>
                        <a:spcBef>
                          <a:spcPts val="0"/>
                        </a:spcBef>
                        <a:spcAft>
                          <a:spcPts val="0"/>
                        </a:spcAft>
                        <a:buNone/>
                      </a:pPr>
                      <a:r>
                        <a:rPr lang="en-US" sz="1400" b="0" i="0" u="none" strike="noStrike" noProof="0" dirty="0">
                          <a:latin typeface=""/>
                        </a:rPr>
                        <a:t>94% (small</a:t>
                      </a:r>
                      <a:r>
                        <a:rPr lang="en-US" sz="1400" b="1" i="0" u="none" strike="noStrike" noProof="0" dirty="0">
                          <a:latin typeface=""/>
                        </a:rPr>
                        <a:t>**</a:t>
                      </a:r>
                      <a:r>
                        <a:rPr lang="en-US" sz="1400" b="0" i="0" u="none" strike="noStrike" noProof="0" dirty="0">
                          <a:latin typeface=""/>
                        </a:rPr>
                        <a:t>)</a:t>
                      </a:r>
                    </a:p>
                    <a:p>
                      <a:pPr lvl="0">
                        <a:buNone/>
                      </a:pPr>
                      <a:endParaRPr lang="en-US" sz="1400" dirty="0">
                        <a:latin typeface=""/>
                      </a:endParaRPr>
                    </a:p>
                  </a:txBody>
                  <a:tcPr/>
                </a:tc>
                <a:tc>
                  <a:txBody>
                    <a:bodyPr/>
                    <a:lstStyle/>
                    <a:p>
                      <a:pPr lvl="0">
                        <a:buNone/>
                      </a:pPr>
                      <a:r>
                        <a:rPr lang="en-US" sz="1400" b="0" i="0" u="none" strike="noStrike" noProof="0" dirty="0">
                          <a:latin typeface=""/>
                        </a:rPr>
                        <a:t>89% (full)</a:t>
                      </a:r>
                      <a:endParaRPr lang="en-US" sz="1400" dirty="0">
                        <a:latin typeface=""/>
                      </a:endParaRPr>
                    </a:p>
                    <a:p>
                      <a:pPr lvl="0">
                        <a:buNone/>
                      </a:pPr>
                      <a:r>
                        <a:rPr lang="en-US" sz="1400" b="0" i="0" u="none" strike="noStrike" noProof="0" dirty="0">
                          <a:latin typeface=""/>
                        </a:rPr>
                        <a:t>94% (small</a:t>
                      </a:r>
                      <a:r>
                        <a:rPr lang="en-US" sz="1400" b="1" i="0" u="none" strike="noStrike" noProof="0" dirty="0">
                          <a:latin typeface=""/>
                        </a:rPr>
                        <a:t>**</a:t>
                      </a:r>
                      <a:r>
                        <a:rPr lang="en-US" sz="1400" b="0" i="0" u="none" strike="noStrike" noProof="0" dirty="0">
                          <a:latin typeface=""/>
                        </a:rPr>
                        <a:t>)</a:t>
                      </a:r>
                      <a:endParaRPr lang="en-US" sz="1400" dirty="0">
                        <a:latin typeface=""/>
                      </a:endParaRPr>
                    </a:p>
                  </a:txBody>
                  <a:tcPr/>
                </a:tc>
                <a:extLst>
                  <a:ext uri="{0D108BD9-81ED-4DB2-BD59-A6C34878D82A}">
                    <a16:rowId xmlns:a16="http://schemas.microsoft.com/office/drawing/2014/main" val="157878932"/>
                  </a:ext>
                </a:extLst>
              </a:tr>
              <a:tr h="768540">
                <a:tc>
                  <a:txBody>
                    <a:bodyPr/>
                    <a:lstStyle/>
                    <a:p>
                      <a:r>
                        <a:rPr lang="en-US" sz="1400" b="1" dirty="0">
                          <a:latin typeface=""/>
                        </a:rPr>
                        <a:t>Gaussian Process</a:t>
                      </a:r>
                    </a:p>
                  </a:txBody>
                  <a:tcPr/>
                </a:tc>
                <a:tc>
                  <a:txBody>
                    <a:bodyPr/>
                    <a:lstStyle/>
                    <a:p>
                      <a:pPr lvl="0" algn="l">
                        <a:lnSpc>
                          <a:spcPct val="100000"/>
                        </a:lnSpc>
                        <a:spcBef>
                          <a:spcPts val="0"/>
                        </a:spcBef>
                        <a:spcAft>
                          <a:spcPts val="0"/>
                        </a:spcAft>
                        <a:buNone/>
                      </a:pPr>
                      <a:r>
                        <a:rPr lang="en-US" sz="1400" b="0" i="0" u="none" strike="noStrike" noProof="0" dirty="0">
                          <a:latin typeface=""/>
                        </a:rPr>
                        <a:t>88% (full)</a:t>
                      </a:r>
                      <a:endParaRPr lang="en-US" sz="1400" dirty="0">
                        <a:latin typeface=""/>
                      </a:endParaRPr>
                    </a:p>
                    <a:p>
                      <a:pPr lvl="0" algn="l">
                        <a:lnSpc>
                          <a:spcPct val="100000"/>
                        </a:lnSpc>
                        <a:spcBef>
                          <a:spcPts val="0"/>
                        </a:spcBef>
                        <a:spcAft>
                          <a:spcPts val="0"/>
                        </a:spcAft>
                        <a:buNone/>
                      </a:pPr>
                      <a:r>
                        <a:rPr lang="en-US" sz="1400" b="0" i="0" u="none" strike="noStrike" noProof="0" dirty="0">
                          <a:latin typeface=""/>
                        </a:rPr>
                        <a:t>90% (small</a:t>
                      </a:r>
                      <a:r>
                        <a:rPr lang="en-US" sz="1400" b="1" i="0" u="none" strike="noStrike" noProof="0" dirty="0">
                          <a:latin typeface=""/>
                        </a:rPr>
                        <a:t>**</a:t>
                      </a:r>
                      <a:r>
                        <a:rPr lang="en-US" sz="1400" b="0" i="0" u="none" strike="noStrike" noProof="0" dirty="0">
                          <a:latin typeface=""/>
                        </a:rPr>
                        <a:t>)</a:t>
                      </a:r>
                    </a:p>
                    <a:p>
                      <a:pPr lvl="0">
                        <a:buNone/>
                      </a:pPr>
                      <a:endParaRPr lang="en-US" sz="1400" dirty="0">
                        <a:latin typeface=""/>
                      </a:endParaRPr>
                    </a:p>
                  </a:txBody>
                  <a:tcPr/>
                </a:tc>
                <a:tc>
                  <a:txBody>
                    <a:bodyPr/>
                    <a:lstStyle/>
                    <a:p>
                      <a:pPr lvl="0" algn="l">
                        <a:lnSpc>
                          <a:spcPct val="100000"/>
                        </a:lnSpc>
                        <a:spcBef>
                          <a:spcPts val="0"/>
                        </a:spcBef>
                        <a:spcAft>
                          <a:spcPts val="0"/>
                        </a:spcAft>
                        <a:buNone/>
                      </a:pPr>
                      <a:r>
                        <a:rPr lang="en-US" sz="1400" b="0" i="0" u="none" strike="noStrike" noProof="0" dirty="0">
                          <a:latin typeface=""/>
                        </a:rPr>
                        <a:t>89% (full)</a:t>
                      </a:r>
                      <a:endParaRPr lang="en-US" sz="1400" dirty="0">
                        <a:latin typeface=""/>
                      </a:endParaRPr>
                    </a:p>
                    <a:p>
                      <a:pPr lvl="0" algn="l">
                        <a:lnSpc>
                          <a:spcPct val="100000"/>
                        </a:lnSpc>
                        <a:spcBef>
                          <a:spcPts val="0"/>
                        </a:spcBef>
                        <a:spcAft>
                          <a:spcPts val="0"/>
                        </a:spcAft>
                        <a:buNone/>
                      </a:pPr>
                      <a:r>
                        <a:rPr lang="en-US" sz="1400" b="0" i="0" u="none" strike="noStrike" noProof="0" dirty="0">
                          <a:latin typeface=""/>
                        </a:rPr>
                        <a:t>90% (small</a:t>
                      </a:r>
                      <a:r>
                        <a:rPr lang="en-US" sz="1400" b="1" i="0" u="none" strike="noStrike" noProof="0" dirty="0">
                          <a:latin typeface=""/>
                        </a:rPr>
                        <a:t>**</a:t>
                      </a:r>
                      <a:r>
                        <a:rPr lang="en-US" sz="1400" b="0" i="0" u="none" strike="noStrike" noProof="0" dirty="0">
                          <a:latin typeface=""/>
                        </a:rPr>
                        <a:t>)</a:t>
                      </a:r>
                      <a:endParaRPr lang="en-US" sz="1400" dirty="0">
                        <a:latin typeface=""/>
                      </a:endParaRPr>
                    </a:p>
                    <a:p>
                      <a:pPr lvl="0">
                        <a:buNone/>
                      </a:pPr>
                      <a:endParaRPr lang="en-US" sz="1400" dirty="0">
                        <a:latin typeface=""/>
                      </a:endParaRPr>
                    </a:p>
                  </a:txBody>
                  <a:tcPr/>
                </a:tc>
                <a:tc>
                  <a:txBody>
                    <a:bodyPr/>
                    <a:lstStyle/>
                    <a:p>
                      <a:pPr lvl="0" algn="l">
                        <a:lnSpc>
                          <a:spcPct val="100000"/>
                        </a:lnSpc>
                        <a:spcBef>
                          <a:spcPts val="0"/>
                        </a:spcBef>
                        <a:spcAft>
                          <a:spcPts val="0"/>
                        </a:spcAft>
                        <a:buNone/>
                      </a:pPr>
                      <a:r>
                        <a:rPr lang="en-US" sz="1400" b="0" i="0" u="none" strike="noStrike" noProof="0" dirty="0">
                          <a:latin typeface=""/>
                        </a:rPr>
                        <a:t>88% (full)</a:t>
                      </a:r>
                      <a:endParaRPr lang="en-US" sz="1400" dirty="0">
                        <a:latin typeface=""/>
                      </a:endParaRPr>
                    </a:p>
                    <a:p>
                      <a:pPr lvl="0" algn="l">
                        <a:lnSpc>
                          <a:spcPct val="100000"/>
                        </a:lnSpc>
                        <a:spcBef>
                          <a:spcPts val="0"/>
                        </a:spcBef>
                        <a:spcAft>
                          <a:spcPts val="0"/>
                        </a:spcAft>
                        <a:buNone/>
                      </a:pPr>
                      <a:r>
                        <a:rPr lang="en-US" sz="1400" b="0" i="0" u="none" strike="noStrike" noProof="0" dirty="0">
                          <a:latin typeface=""/>
                        </a:rPr>
                        <a:t>90% (small</a:t>
                      </a:r>
                      <a:r>
                        <a:rPr lang="en-US" sz="1400" b="1" i="0" u="none" strike="noStrike" noProof="0" dirty="0">
                          <a:latin typeface=""/>
                        </a:rPr>
                        <a:t>**</a:t>
                      </a:r>
                      <a:r>
                        <a:rPr lang="en-US" sz="1400" b="0" i="0" u="none" strike="noStrike" noProof="0" dirty="0">
                          <a:latin typeface=""/>
                        </a:rPr>
                        <a:t>)</a:t>
                      </a:r>
                    </a:p>
                    <a:p>
                      <a:pPr lvl="0">
                        <a:buNone/>
                      </a:pPr>
                      <a:endParaRPr lang="en-US" sz="1400" dirty="0">
                        <a:latin typeface=""/>
                      </a:endParaRPr>
                    </a:p>
                  </a:txBody>
                  <a:tcPr/>
                </a:tc>
                <a:tc>
                  <a:txBody>
                    <a:bodyPr/>
                    <a:lstStyle/>
                    <a:p>
                      <a:pPr lvl="0">
                        <a:buNone/>
                      </a:pPr>
                      <a:r>
                        <a:rPr lang="en-US" sz="1400" b="0" i="0" u="none" strike="noStrike" noProof="0" dirty="0">
                          <a:latin typeface=""/>
                        </a:rPr>
                        <a:t>88% (full)</a:t>
                      </a:r>
                      <a:endParaRPr lang="en-US" sz="1400" dirty="0">
                        <a:latin typeface=""/>
                      </a:endParaRPr>
                    </a:p>
                    <a:p>
                      <a:pPr lvl="0">
                        <a:buNone/>
                      </a:pPr>
                      <a:r>
                        <a:rPr lang="en-US" sz="1400" b="0" i="0" u="none" strike="noStrike" noProof="0" dirty="0">
                          <a:latin typeface=""/>
                        </a:rPr>
                        <a:t>90% (small</a:t>
                      </a:r>
                      <a:r>
                        <a:rPr lang="en-US" sz="1400" b="1" i="0" u="none" strike="noStrike" noProof="0" dirty="0">
                          <a:latin typeface=""/>
                        </a:rPr>
                        <a:t>**</a:t>
                      </a:r>
                      <a:r>
                        <a:rPr lang="en-US" sz="1400" b="0" i="0" u="none" strike="noStrike" noProof="0" dirty="0">
                          <a:latin typeface=""/>
                        </a:rPr>
                        <a:t>)</a:t>
                      </a:r>
                      <a:endParaRPr lang="en-US" sz="1400" dirty="0">
                        <a:latin typeface=""/>
                      </a:endParaRPr>
                    </a:p>
                  </a:txBody>
                  <a:tcPr/>
                </a:tc>
                <a:extLst>
                  <a:ext uri="{0D108BD9-81ED-4DB2-BD59-A6C34878D82A}">
                    <a16:rowId xmlns:a16="http://schemas.microsoft.com/office/drawing/2014/main" val="3601677313"/>
                  </a:ext>
                </a:extLst>
              </a:tr>
              <a:tr h="539124">
                <a:tc>
                  <a:txBody>
                    <a:bodyPr/>
                    <a:lstStyle/>
                    <a:p>
                      <a:r>
                        <a:rPr lang="en-US" sz="1400" b="1" dirty="0">
                          <a:latin typeface=""/>
                        </a:rPr>
                        <a:t>Neural Network</a:t>
                      </a:r>
                    </a:p>
                  </a:txBody>
                  <a:tcPr/>
                </a:tc>
                <a:tc>
                  <a:txBody>
                    <a:bodyPr/>
                    <a:lstStyle/>
                    <a:p>
                      <a:pPr lvl="0">
                        <a:buNone/>
                      </a:pPr>
                      <a:r>
                        <a:rPr lang="en-US" sz="1400" b="0" i="0" u="none" strike="noStrike" noProof="0" dirty="0">
                          <a:latin typeface=""/>
                        </a:rPr>
                        <a:t>89% (full)</a:t>
                      </a:r>
                      <a:endParaRPr lang="en-US" sz="1400" dirty="0">
                        <a:latin typeface=""/>
                      </a:endParaRPr>
                    </a:p>
                  </a:txBody>
                  <a:tcPr/>
                </a:tc>
                <a:tc>
                  <a:txBody>
                    <a:bodyPr/>
                    <a:lstStyle/>
                    <a:p>
                      <a:pPr lvl="0">
                        <a:buNone/>
                      </a:pPr>
                      <a:r>
                        <a:rPr lang="en-US" sz="1400" b="0" i="0" u="none" strike="noStrike" noProof="0" dirty="0">
                          <a:latin typeface=""/>
                        </a:rPr>
                        <a:t>89% (full)</a:t>
                      </a:r>
                      <a:endParaRPr lang="en-US" sz="1400" dirty="0">
                        <a:latin typeface=""/>
                      </a:endParaRPr>
                    </a:p>
                  </a:txBody>
                  <a:tcPr/>
                </a:tc>
                <a:tc>
                  <a:txBody>
                    <a:bodyPr/>
                    <a:lstStyle/>
                    <a:p>
                      <a:pPr lvl="0">
                        <a:buNone/>
                      </a:pPr>
                      <a:r>
                        <a:rPr lang="en-US" sz="1400" b="0" i="0" u="none" strike="noStrike" noProof="0" dirty="0">
                          <a:latin typeface=""/>
                        </a:rPr>
                        <a:t>89% (full)</a:t>
                      </a:r>
                      <a:endParaRPr lang="en-US" sz="1400" dirty="0">
                        <a:latin typeface=""/>
                      </a:endParaRPr>
                    </a:p>
                  </a:txBody>
                  <a:tcPr/>
                </a:tc>
                <a:tc>
                  <a:txBody>
                    <a:bodyPr/>
                    <a:lstStyle/>
                    <a:p>
                      <a:pPr lvl="0">
                        <a:buNone/>
                      </a:pPr>
                      <a:r>
                        <a:rPr lang="en-US" sz="1400" b="0" i="0" u="none" strike="noStrike" noProof="0" dirty="0">
                          <a:latin typeface=""/>
                        </a:rPr>
                        <a:t>89% (full)</a:t>
                      </a:r>
                      <a:endParaRPr lang="en-US" sz="1400" dirty="0">
                        <a:latin typeface=""/>
                      </a:endParaRPr>
                    </a:p>
                  </a:txBody>
                  <a:tcPr/>
                </a:tc>
                <a:extLst>
                  <a:ext uri="{0D108BD9-81ED-4DB2-BD59-A6C34878D82A}">
                    <a16:rowId xmlns:a16="http://schemas.microsoft.com/office/drawing/2014/main" val="2346218716"/>
                  </a:ext>
                </a:extLst>
              </a:tr>
            </a:tbl>
          </a:graphicData>
        </a:graphic>
      </p:graphicFrame>
      <p:sp>
        <p:nvSpPr>
          <p:cNvPr id="8" name="TextBox 7">
            <a:extLst>
              <a:ext uri="{FF2B5EF4-FFF2-40B4-BE49-F238E27FC236}">
                <a16:creationId xmlns:a16="http://schemas.microsoft.com/office/drawing/2014/main" id="{58B613E7-D791-D353-546B-D1710719B822}"/>
              </a:ext>
            </a:extLst>
          </p:cNvPr>
          <p:cNvSpPr txBox="1"/>
          <p:nvPr/>
        </p:nvSpPr>
        <p:spPr>
          <a:xfrm>
            <a:off x="2963332" y="3044443"/>
            <a:ext cx="9635066" cy="261610"/>
          </a:xfrm>
          <a:prstGeom prst="rect">
            <a:avLst/>
          </a:prstGeom>
          <a:noFill/>
        </p:spPr>
        <p:txBody>
          <a:bodyPr wrap="square">
            <a:spAutoFit/>
          </a:bodyPr>
          <a:lstStyle/>
          <a:p>
            <a:r>
              <a:rPr lang="en-US" sz="1100" b="1" i="0" u="none" strike="noStrike" noProof="0" dirty="0">
                <a:latin typeface=""/>
              </a:rPr>
              <a:t>** </a:t>
            </a:r>
            <a:r>
              <a:rPr lang="en-US" sz="1100" i="0" u="none" strike="noStrike" noProof="0" dirty="0">
                <a:latin typeface=""/>
              </a:rPr>
              <a:t>Refers to smaller data subset with </a:t>
            </a:r>
            <a:r>
              <a:rPr lang="en-US" sz="1100" dirty="0">
                <a:latin typeface=""/>
                <a:ea typeface="Roboto Light"/>
                <a:cs typeface="Arial"/>
              </a:rPr>
              <a:t>rows 4+ standard deviations away from mean removed; scores less meaningful for this data.</a:t>
            </a:r>
            <a:endParaRPr lang="en-US" sz="1100" dirty="0">
              <a:latin typeface=""/>
            </a:endParaRPr>
          </a:p>
        </p:txBody>
      </p:sp>
    </p:spTree>
    <p:extLst>
      <p:ext uri="{BB962C8B-B14F-4D97-AF65-F5344CB8AC3E}">
        <p14:creationId xmlns:p14="http://schemas.microsoft.com/office/powerpoint/2010/main" val="28192154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1_No Background Color">
  <a:themeElements>
    <a:clrScheme name="Data Science Challenge">
      <a:dk1>
        <a:srgbClr val="000000"/>
      </a:dk1>
      <a:lt1>
        <a:srgbClr val="FFFFFF"/>
      </a:lt1>
      <a:dk2>
        <a:srgbClr val="44546A"/>
      </a:dk2>
      <a:lt2>
        <a:srgbClr val="E7E6E6"/>
      </a:lt2>
      <a:accent1>
        <a:srgbClr val="FFD230"/>
      </a:accent1>
      <a:accent2>
        <a:srgbClr val="9EC63B"/>
      </a:accent2>
      <a:accent3>
        <a:srgbClr val="E55057"/>
      </a:accent3>
      <a:accent4>
        <a:srgbClr val="69BFEB"/>
      </a:accent4>
      <a:accent5>
        <a:srgbClr val="0054A6"/>
      </a:accent5>
      <a:accent6>
        <a:srgbClr val="002451"/>
      </a:accent6>
      <a:hlink>
        <a:srgbClr val="0563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TotalTime>
  <Words>1208</Words>
  <Application>Microsoft Macintosh PowerPoint</Application>
  <PresentationFormat>Widescreen</PresentationFormat>
  <Paragraphs>253</Paragraphs>
  <Slides>20</Slides>
  <Notes>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20</vt:i4>
      </vt:variant>
    </vt:vector>
  </HeadingPairs>
  <TitlesOfParts>
    <vt:vector size="35" baseType="lpstr">
      <vt:lpstr>Hiragino Kaku Gothic Std W8</vt:lpstr>
      <vt:lpstr>Arial</vt:lpstr>
      <vt:lpstr>Arial,Sans-Serif</vt:lpstr>
      <vt:lpstr>Calibri</vt:lpstr>
      <vt:lpstr>Cambria Math</vt:lpstr>
      <vt:lpstr>Franklin Gothic Demi</vt:lpstr>
      <vt:lpstr>Franklin Gothic Heavy</vt:lpstr>
      <vt:lpstr>Lucida Grande</vt:lpstr>
      <vt:lpstr>Open Sans</vt:lpstr>
      <vt:lpstr>Roboto</vt:lpstr>
      <vt:lpstr>Roboto Light</vt:lpstr>
      <vt:lpstr>Roboto Medium</vt:lpstr>
      <vt:lpstr>Wingdings</vt:lpstr>
      <vt:lpstr>Wingdings 2</vt:lpstr>
      <vt:lpstr>1_No Background Color</vt:lpstr>
      <vt:lpstr>Machine Learning Methods to Screen Compounds Targeting COVID-19 </vt:lpstr>
      <vt:lpstr>Approach</vt:lpstr>
      <vt:lpstr>PowerPoint Presentation</vt:lpstr>
      <vt:lpstr>Exploratory Data Analysis</vt:lpstr>
      <vt:lpstr>First Attempt: Logistic Regression Classifier</vt:lpstr>
      <vt:lpstr>Second Attempt: Feature Subset</vt:lpstr>
      <vt:lpstr>Third Attempt: Ensemble Approach</vt:lpstr>
      <vt:lpstr>First Attempt Models</vt:lpstr>
      <vt:lpstr>Classifier Results</vt:lpstr>
      <vt:lpstr>Task 1 Challenges</vt:lpstr>
      <vt:lpstr>PowerPoint Presentation</vt:lpstr>
      <vt:lpstr>Graph Neural Network Convolutions</vt:lpstr>
      <vt:lpstr>Graph Neural Network Architecture</vt:lpstr>
      <vt:lpstr>GNN – Hyperparameter Search</vt:lpstr>
      <vt:lpstr>Ensemble GNN Results</vt:lpstr>
      <vt:lpstr>If We Had More Time….</vt:lpstr>
      <vt:lpstr>3D Convolutional Neural Networks</vt:lpstr>
      <vt:lpstr>3D CNN Challenges</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Update on Data Science</dc:title>
  <dc:creator>Jim Brase</dc:creator>
  <cp:lastModifiedBy>Marina Dunn</cp:lastModifiedBy>
  <cp:revision>251</cp:revision>
  <cp:lastPrinted>2015-03-11T15:17:13Z</cp:lastPrinted>
  <dcterms:created xsi:type="dcterms:W3CDTF">2014-09-19T13:52:03Z</dcterms:created>
  <dcterms:modified xsi:type="dcterms:W3CDTF">2022-08-10T20:15:44Z</dcterms:modified>
</cp:coreProperties>
</file>